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notesSlides/notesSlide38.xml" ContentType="application/vnd.openxmlformats-officedocument.presentationml.notesSl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4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1" r:id="rId2"/>
    <p:sldId id="316" r:id="rId3"/>
    <p:sldId id="317" r:id="rId4"/>
    <p:sldId id="265" r:id="rId5"/>
    <p:sldId id="266" r:id="rId6"/>
    <p:sldId id="268" r:id="rId7"/>
    <p:sldId id="269" r:id="rId8"/>
    <p:sldId id="270" r:id="rId9"/>
    <p:sldId id="272" r:id="rId10"/>
    <p:sldId id="273" r:id="rId11"/>
    <p:sldId id="307" r:id="rId12"/>
    <p:sldId id="309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327" r:id="rId22"/>
    <p:sldId id="328" r:id="rId23"/>
    <p:sldId id="329" r:id="rId24"/>
    <p:sldId id="330" r:id="rId25"/>
    <p:sldId id="286" r:id="rId26"/>
    <p:sldId id="288" r:id="rId27"/>
    <p:sldId id="289" r:id="rId28"/>
    <p:sldId id="310" r:id="rId29"/>
    <p:sldId id="311" r:id="rId30"/>
    <p:sldId id="312" r:id="rId31"/>
    <p:sldId id="313" r:id="rId32"/>
    <p:sldId id="314" r:id="rId33"/>
    <p:sldId id="315" r:id="rId34"/>
    <p:sldId id="290" r:id="rId35"/>
    <p:sldId id="291" r:id="rId36"/>
    <p:sldId id="292" r:id="rId37"/>
    <p:sldId id="331" r:id="rId38"/>
    <p:sldId id="326" r:id="rId39"/>
    <p:sldId id="293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5" r:id="rId49"/>
    <p:sldId id="306" r:id="rId50"/>
  </p:sldIdLst>
  <p:sldSz cx="9144000" cy="6858000" type="screen4x3"/>
  <p:notesSz cx="7102475" cy="102346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0FF"/>
    <a:srgbClr val="660033"/>
    <a:srgbClr val="AB2328"/>
    <a:srgbClr val="FFFF99"/>
    <a:srgbClr val="FF9900"/>
    <a:srgbClr val="FBF6E3"/>
    <a:srgbClr val="FEFBF4"/>
    <a:srgbClr val="CCFF99"/>
    <a:srgbClr val="F9F1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6" autoAdjust="0"/>
    <p:restoredTop sz="90725" autoAdjust="0"/>
  </p:normalViewPr>
  <p:slideViewPr>
    <p:cSldViewPr>
      <p:cViewPr>
        <p:scale>
          <a:sx n="100" d="100"/>
          <a:sy n="100" d="100"/>
        </p:scale>
        <p:origin x="-1056" y="282"/>
      </p:cViewPr>
      <p:guideLst>
        <p:guide orient="horz" pos="4247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7_Malatya%20&#304;l%20Koordinasyon\G&#252;ncellenecekle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75.100\ikvb_Tk\Bilgi_dagitim\Sunumlar\Tak&#305;m&#305;m&#305;z\1510_01_Malatya%20&#304;l%20Koordinasyon\G&#252;ncellenecekle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75.100\ikvb_Tk\Bilgi_dagitim\Sunumlar\Tak&#305;m&#305;m&#305;z\1510_01_Malatya%20&#304;l%20Koordinasyon\G&#252;ncellenecekle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32978025006\My%20Documents\Veriler%20&#304;l%20Sunumlar&#305;\Ya&#351;am%20Memnuniyeti\&#304;llere%20G&#246;re%20Mutlluluk%20D&#252;zeyi_201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32978025006\My%20Documents\Veriler%20&#304;l%20Sunumlar&#305;\Ya&#351;am%20Memnuniyeti\&#304;llere%20G&#246;re%20Umut%20D&#252;zeyi_20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32978025006\My%20Documents\Veriler%20&#304;l%20Sunumlar&#305;\Ya&#351;am%20Memnuniyeti\&#304;llere%20G&#246;re%20Mutluluk%20Kayna&#287;&#305;_201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32978025006\My%20Documents\Veriler%20&#304;l%20Sunumlar&#305;\Ya&#351;am%20Memnuniyeti\&#304;llere%20G&#246;re%20Kamu%20Hizmetlerinden%20Memnuniyet_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01_Malatya%20&#304;l%20Koordinasyon\G&#252;ncellenecekler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01_Malatya%20&#304;l%20Koordinasyon\G&#252;ncellenecekler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2978025006\AppData\Local\Microsoft\Windows\Temporary%20Internet%20Files\Content.IE5\3R13QGJJ\tablo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07_Malatya%20&#304;l%20Koordinasyon\G&#252;ncellenecekler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01_Malatya%20&#304;l%20Koordinasyon\G&#252;ncellenecekler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75.100\ikvb_Tk\Bilgi_dagitim\Sunumlar\Tak&#305;m&#305;m&#305;z\140103_Malatya%20&#304;l%20Koordinasyon\Ocak%20Sunumu\Yeni%20veriler\yeni%20tablol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2007-2015 Malatya Nüfus</a:t>
            </a: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8095106895158853E-2"/>
                  <c:y val="-6.8375589806760909E-2"/>
                </c:manualLayout>
              </c:layout>
              <c:showVal val="1"/>
            </c:dLbl>
            <c:dLbl>
              <c:idx val="4"/>
              <c:layout>
                <c:manualLayout>
                  <c:x val="-3.5273247125147185E-2"/>
                  <c:y val="-3.0085259514974882E-2"/>
                </c:manualLayout>
              </c:layout>
              <c:showVal val="1"/>
            </c:dLbl>
            <c:dLbl>
              <c:idx val="5"/>
              <c:layout>
                <c:manualLayout>
                  <c:x val="-7.9840302630371333E-3"/>
                  <c:y val="-4.0840840840840893E-2"/>
                </c:manualLayout>
              </c:layout>
              <c:showVal val="1"/>
            </c:dLbl>
            <c:dLbl>
              <c:idx val="7"/>
              <c:layout>
                <c:manualLayout>
                  <c:x val="-3.8589479604679629E-2"/>
                  <c:y val="-3.3633633633633704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2.162162162162168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Sayfa1!$A$5:$A$13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Sayfa1!$B$5:$B$13</c:f>
              <c:numCache>
                <c:formatCode>#,##0</c:formatCode>
                <c:ptCount val="9"/>
                <c:pt idx="0">
                  <c:v>722065</c:v>
                </c:pt>
                <c:pt idx="1">
                  <c:v>733789</c:v>
                </c:pt>
                <c:pt idx="2">
                  <c:v>736884</c:v>
                </c:pt>
                <c:pt idx="3">
                  <c:v>740643</c:v>
                </c:pt>
                <c:pt idx="4">
                  <c:v>757930</c:v>
                </c:pt>
                <c:pt idx="5">
                  <c:v>762366</c:v>
                </c:pt>
                <c:pt idx="6">
                  <c:v>762538</c:v>
                </c:pt>
                <c:pt idx="7">
                  <c:v>769544</c:v>
                </c:pt>
                <c:pt idx="8">
                  <c:v>772904</c:v>
                </c:pt>
              </c:numCache>
            </c:numRef>
          </c:val>
        </c:ser>
        <c:marker val="1"/>
        <c:axId val="119024640"/>
        <c:axId val="54326016"/>
      </c:lineChart>
      <c:catAx>
        <c:axId val="1190246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54326016"/>
        <c:crosses val="autoZero"/>
        <c:auto val="1"/>
        <c:lblAlgn val="ctr"/>
        <c:lblOffset val="100"/>
      </c:catAx>
      <c:valAx>
        <c:axId val="543260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Nüfus</a:t>
                </a:r>
              </a:p>
            </c:rich>
          </c:tx>
          <c:layout/>
        </c:title>
        <c:numFmt formatCode="#,##0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19024640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Ortalama İlk Evlenme Yaşı Kadın</a:t>
            </a:r>
          </a:p>
        </c:rich>
      </c:tx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0.11332427094821659"/>
          <c:y val="0.14442363623465987"/>
          <c:w val="0.8475877811690461"/>
          <c:h val="0.64453571681918376"/>
        </c:manualLayout>
      </c:layout>
      <c:lineChart>
        <c:grouping val="standard"/>
        <c:ser>
          <c:idx val="0"/>
          <c:order val="0"/>
          <c:tx>
            <c:strRef>
              <c:f>Sayfa12!$B$20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Sayfa12!$A$21:$A$27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Sayfa12!$B$21:$B$27</c:f>
              <c:numCache>
                <c:formatCode>General</c:formatCode>
                <c:ptCount val="7"/>
                <c:pt idx="0">
                  <c:v>23.7</c:v>
                </c:pt>
                <c:pt idx="1">
                  <c:v>23.6</c:v>
                </c:pt>
                <c:pt idx="2">
                  <c:v>24</c:v>
                </c:pt>
                <c:pt idx="3">
                  <c:v>24.3</c:v>
                </c:pt>
                <c:pt idx="4">
                  <c:v>24.4</c:v>
                </c:pt>
                <c:pt idx="5">
                  <c:v>24.5</c:v>
                </c:pt>
                <c:pt idx="6">
                  <c:v>24.6</c:v>
                </c:pt>
              </c:numCache>
            </c:numRef>
          </c:val>
        </c:ser>
        <c:ser>
          <c:idx val="1"/>
          <c:order val="1"/>
          <c:tx>
            <c:strRef>
              <c:f>Sayfa12!$C$20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Sayfa12!$A$21:$A$27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Sayfa12!$C$21:$C$27</c:f>
              <c:numCache>
                <c:formatCode>General</c:formatCode>
                <c:ptCount val="7"/>
                <c:pt idx="0">
                  <c:v>23</c:v>
                </c:pt>
                <c:pt idx="1">
                  <c:v>23.2</c:v>
                </c:pt>
                <c:pt idx="2">
                  <c:v>23.3</c:v>
                </c:pt>
                <c:pt idx="3">
                  <c:v>23.5</c:v>
                </c:pt>
                <c:pt idx="4">
                  <c:v>23.6</c:v>
                </c:pt>
                <c:pt idx="5">
                  <c:v>23.7</c:v>
                </c:pt>
                <c:pt idx="6">
                  <c:v>23.9</c:v>
                </c:pt>
              </c:numCache>
            </c:numRef>
          </c:val>
        </c:ser>
        <c:marker val="1"/>
        <c:axId val="135443968"/>
        <c:axId val="135445504"/>
      </c:lineChart>
      <c:catAx>
        <c:axId val="1354439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445504"/>
        <c:crosses val="autoZero"/>
        <c:auto val="1"/>
        <c:lblAlgn val="ctr"/>
        <c:lblOffset val="100"/>
      </c:catAx>
      <c:valAx>
        <c:axId val="13544550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r>
                  <a:rPr lang="tr-TR" sz="1100">
                    <a:latin typeface="Arial" pitchFamily="34" charset="0"/>
                    <a:cs typeface="Arial" pitchFamily="34" charset="0"/>
                  </a:rPr>
                  <a:t>Yaş</a:t>
                </a:r>
              </a:p>
            </c:rich>
          </c:tx>
          <c:layout>
            <c:manualLayout>
              <c:xMode val="edge"/>
              <c:yMode val="edge"/>
              <c:x val="9.3322834645669567E-2"/>
              <c:y val="7.8985737755349367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443968"/>
        <c:crosses val="autoZero"/>
        <c:crossBetween val="between"/>
      </c:valAx>
    </c:plotArea>
    <c:legend>
      <c:legendPos val="b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Kaba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Boşanma Hızı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Sayfa13!$B$23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Sayfa13!$A$24:$A$32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Sayfa13!$B$24:$B$32</c:f>
              <c:numCache>
                <c:formatCode>General</c:formatCode>
                <c:ptCount val="9"/>
                <c:pt idx="0">
                  <c:v>1</c:v>
                </c:pt>
                <c:pt idx="1">
                  <c:v>0.93</c:v>
                </c:pt>
                <c:pt idx="2">
                  <c:v>1.0900000000000001</c:v>
                </c:pt>
                <c:pt idx="3">
                  <c:v>1.0900000000000001</c:v>
                </c:pt>
                <c:pt idx="4">
                  <c:v>1.04</c:v>
                </c:pt>
                <c:pt idx="5">
                  <c:v>1.0900000000000001</c:v>
                </c:pt>
                <c:pt idx="6">
                  <c:v>1.1200000000000001</c:v>
                </c:pt>
                <c:pt idx="7">
                  <c:v>1.25</c:v>
                </c:pt>
                <c:pt idx="8">
                  <c:v>1.1399999999999977</c:v>
                </c:pt>
              </c:numCache>
            </c:numRef>
          </c:val>
        </c:ser>
        <c:ser>
          <c:idx val="1"/>
          <c:order val="1"/>
          <c:tx>
            <c:strRef>
              <c:f>Sayfa13!$C$23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Sayfa13!$A$24:$A$32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Sayfa13!$C$24:$C$32</c:f>
              <c:numCache>
                <c:formatCode>General</c:formatCode>
                <c:ptCount val="9"/>
                <c:pt idx="0">
                  <c:v>1.34</c:v>
                </c:pt>
                <c:pt idx="1">
                  <c:v>1.4</c:v>
                </c:pt>
                <c:pt idx="2">
                  <c:v>1.59</c:v>
                </c:pt>
                <c:pt idx="3">
                  <c:v>1.62</c:v>
                </c:pt>
                <c:pt idx="4">
                  <c:v>1.62</c:v>
                </c:pt>
                <c:pt idx="5">
                  <c:v>1.6400000000000001</c:v>
                </c:pt>
                <c:pt idx="6">
                  <c:v>1.6500000000000001</c:v>
                </c:pt>
                <c:pt idx="7">
                  <c:v>1.7</c:v>
                </c:pt>
                <c:pt idx="8">
                  <c:v>1.6900000000000019</c:v>
                </c:pt>
              </c:numCache>
            </c:numRef>
          </c:val>
        </c:ser>
        <c:marker val="1"/>
        <c:axId val="135575040"/>
        <c:axId val="135576576"/>
      </c:lineChart>
      <c:catAx>
        <c:axId val="1355750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576576"/>
        <c:crosses val="autoZero"/>
        <c:auto val="1"/>
        <c:lblAlgn val="ctr"/>
        <c:lblOffset val="100"/>
      </c:catAx>
      <c:valAx>
        <c:axId val="1355765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r>
                  <a:rPr lang="tr-TR" sz="1100">
                    <a:latin typeface="Arial" pitchFamily="34" charset="0"/>
                    <a:cs typeface="Arial" pitchFamily="34" charset="0"/>
                  </a:rPr>
                  <a:t>Binde</a:t>
                </a:r>
              </a:p>
            </c:rich>
          </c:tx>
          <c:layout>
            <c:manualLayout>
              <c:xMode val="edge"/>
              <c:yMode val="edge"/>
              <c:x val="8.0347448425624343E-2"/>
              <c:y val="6.6955075383018967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575040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Ölüm Nedenleri 2015</a:t>
            </a:r>
          </a:p>
        </c:rich>
      </c:tx>
      <c:spPr>
        <a:solidFill>
          <a:srgbClr val="C00000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7.6089115664699045E-2"/>
          <c:y val="0.11695402298850591"/>
          <c:w val="0.84407202808172643"/>
          <c:h val="0.40412842791202891"/>
        </c:manualLayout>
      </c:layout>
      <c:bar3DChart>
        <c:barDir val="col"/>
        <c:grouping val="clustered"/>
        <c:ser>
          <c:idx val="0"/>
          <c:order val="0"/>
          <c:tx>
            <c:strRef>
              <c:f>Sayfa14!$E$10</c:f>
              <c:strCache>
                <c:ptCount val="1"/>
                <c:pt idx="0">
                  <c:v>Malatya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3"/>
              <c:layout>
                <c:manualLayout>
                  <c:x val="1.4109298850059318E-3"/>
                  <c:y val="-2.5862068965517241E-2"/>
                </c:manualLayout>
              </c:layout>
              <c:showVal val="1"/>
            </c:dLbl>
            <c:dLbl>
              <c:idx val="4"/>
              <c:layout>
                <c:manualLayout>
                  <c:x val="-7.0546494250294202E-3"/>
                  <c:y val="-2.8735632183908011E-2"/>
                </c:manualLayout>
              </c:layout>
              <c:showVal val="1"/>
            </c:dLbl>
            <c:numFmt formatCode="0.0%" sourceLinked="0"/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Sayfa14!$D$11:$D$17</c:f>
              <c:strCache>
                <c:ptCount val="7"/>
                <c:pt idx="0">
                  <c:v>Dolaşım sistemi hastalıkları</c:v>
                </c:pt>
                <c:pt idx="1">
                  <c:v>İyi huylu ve kötü huylu tümörler (malign ve benign neoplazmlar)</c:v>
                </c:pt>
                <c:pt idx="2">
                  <c:v>Solunum sistemi hastalıkları</c:v>
                </c:pt>
                <c:pt idx="3">
                  <c:v>Endokrin (iç salgı bezi), beslenme ve metabolizmayla ilgili hastalıklar</c:v>
                </c:pt>
                <c:pt idx="4">
                  <c:v>Sinir sistemi ve duyu organları hastalıkları</c:v>
                </c:pt>
                <c:pt idx="5">
                  <c:v>Dışsal yaralanma nedenleri ve zehirlenmeler</c:v>
                </c:pt>
                <c:pt idx="6">
                  <c:v>Diğer</c:v>
                </c:pt>
              </c:strCache>
            </c:strRef>
          </c:cat>
          <c:val>
            <c:numRef>
              <c:f>Sayfa14!$E$11:$E$17</c:f>
              <c:numCache>
                <c:formatCode>0.00%</c:formatCode>
                <c:ptCount val="7"/>
                <c:pt idx="0">
                  <c:v>0.43397203521491567</c:v>
                </c:pt>
                <c:pt idx="1">
                  <c:v>0.17452097358881408</c:v>
                </c:pt>
                <c:pt idx="2">
                  <c:v>9.1144484722941496E-2</c:v>
                </c:pt>
                <c:pt idx="3">
                  <c:v>6.0072501294665979E-2</c:v>
                </c:pt>
                <c:pt idx="4">
                  <c:v>5.4117037804246787E-2</c:v>
                </c:pt>
                <c:pt idx="5">
                  <c:v>5.9813568099430468E-2</c:v>
                </c:pt>
                <c:pt idx="6">
                  <c:v>0.12635939927498702</c:v>
                </c:pt>
              </c:numCache>
            </c:numRef>
          </c:val>
        </c:ser>
        <c:ser>
          <c:idx val="1"/>
          <c:order val="1"/>
          <c:tx>
            <c:strRef>
              <c:f>Sayfa14!$F$10</c:f>
              <c:strCache>
                <c:ptCount val="1"/>
                <c:pt idx="0">
                  <c:v>Türkiye</c:v>
                </c:pt>
              </c:strCache>
            </c:strRef>
          </c:tx>
          <c:dLbls>
            <c:dLbl>
              <c:idx val="0"/>
              <c:layout>
                <c:manualLayout>
                  <c:x val="3.6684177010153002E-2"/>
                  <c:y val="-1.1494252873563218E-2"/>
                </c:manualLayout>
              </c:layout>
              <c:showVal val="1"/>
            </c:dLbl>
            <c:dLbl>
              <c:idx val="1"/>
              <c:layout>
                <c:manualLayout>
                  <c:x val="1.9753018390082384E-2"/>
                  <c:y val="-3.7356321839080463E-2"/>
                </c:manualLayout>
              </c:layout>
              <c:showVal val="1"/>
            </c:dLbl>
            <c:dLbl>
              <c:idx val="2"/>
              <c:layout>
                <c:manualLayout>
                  <c:x val="2.6807667815111864E-2"/>
                  <c:y val="-4.0229885057471264E-2"/>
                </c:manualLayout>
              </c:layout>
              <c:showVal val="1"/>
            </c:dLbl>
            <c:dLbl>
              <c:idx val="3"/>
              <c:layout>
                <c:manualLayout>
                  <c:x val="2.821859770011763E-3"/>
                  <c:y val="1.4367816091953971E-2"/>
                </c:manualLayout>
              </c:layout>
              <c:showVal val="1"/>
            </c:dLbl>
            <c:dLbl>
              <c:idx val="4"/>
              <c:layout>
                <c:manualLayout>
                  <c:x val="1.6931158620070608E-2"/>
                  <c:y val="8.6206896551723824E-3"/>
                </c:manualLayout>
              </c:layout>
              <c:showVal val="1"/>
            </c:dLbl>
            <c:dLbl>
              <c:idx val="6"/>
              <c:layout>
                <c:manualLayout>
                  <c:x val="4.2327896550176533E-2"/>
                  <c:y val="-1.4367816091954019E-2"/>
                </c:manualLayout>
              </c:layout>
              <c:showVal val="1"/>
            </c:dLbl>
            <c:numFmt formatCode="0.0%" sourceLinked="0"/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Sayfa14!$D$11:$D$17</c:f>
              <c:strCache>
                <c:ptCount val="7"/>
                <c:pt idx="0">
                  <c:v>Dolaşım sistemi hastalıkları</c:v>
                </c:pt>
                <c:pt idx="1">
                  <c:v>İyi huylu ve kötü huylu tümörler (malign ve benign neoplazmlar)</c:v>
                </c:pt>
                <c:pt idx="2">
                  <c:v>Solunum sistemi hastalıkları</c:v>
                </c:pt>
                <c:pt idx="3">
                  <c:v>Endokrin (iç salgı bezi), beslenme ve metabolizmayla ilgili hastalıklar</c:v>
                </c:pt>
                <c:pt idx="4">
                  <c:v>Sinir sistemi ve duyu organları hastalıkları</c:v>
                </c:pt>
                <c:pt idx="5">
                  <c:v>Dışsal yaralanma nedenleri ve zehirlenmeler</c:v>
                </c:pt>
                <c:pt idx="6">
                  <c:v>Diğer</c:v>
                </c:pt>
              </c:strCache>
            </c:strRef>
          </c:cat>
          <c:val>
            <c:numRef>
              <c:f>Sayfa14!$F$11:$F$17</c:f>
              <c:numCache>
                <c:formatCode>0.00%</c:formatCode>
                <c:ptCount val="7"/>
                <c:pt idx="0">
                  <c:v>0.40049629990694441</c:v>
                </c:pt>
                <c:pt idx="1">
                  <c:v>0.20350902801852783</c:v>
                </c:pt>
                <c:pt idx="2">
                  <c:v>0.1059277080797312</c:v>
                </c:pt>
                <c:pt idx="3">
                  <c:v>5.0630931683170899E-2</c:v>
                </c:pt>
                <c:pt idx="4">
                  <c:v>4.3311550702613694E-2</c:v>
                </c:pt>
                <c:pt idx="5">
                  <c:v>5.2549401911693105E-2</c:v>
                </c:pt>
                <c:pt idx="6">
                  <c:v>0.14357507969731961</c:v>
                </c:pt>
              </c:numCache>
            </c:numRef>
          </c:val>
        </c:ser>
        <c:shape val="box"/>
        <c:axId val="135710592"/>
        <c:axId val="135712128"/>
        <c:axId val="0"/>
      </c:bar3DChart>
      <c:catAx>
        <c:axId val="135710592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712128"/>
        <c:crosses val="autoZero"/>
        <c:auto val="1"/>
        <c:lblAlgn val="ctr"/>
        <c:lblOffset val="100"/>
      </c:catAx>
      <c:valAx>
        <c:axId val="135712128"/>
        <c:scaling>
          <c:orientation val="minMax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710592"/>
        <c:crosses val="autoZero"/>
        <c:crossBetween val="between"/>
      </c:valAx>
    </c:plotArea>
    <c:legend>
      <c:legendPos val="r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Sinema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Seyirci Sayısı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AB2328"/>
        </a:solidFill>
      </c:spPr>
    </c:title>
    <c:plotArea>
      <c:layout>
        <c:manualLayout>
          <c:layoutTarget val="inner"/>
          <c:xMode val="edge"/>
          <c:yMode val="edge"/>
          <c:x val="0.12844808475723005"/>
          <c:y val="0.16309131416712463"/>
          <c:w val="0.84961407246397735"/>
          <c:h val="0.71101385582616128"/>
        </c:manualLayout>
      </c:layout>
      <c:lineChart>
        <c:grouping val="standard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Sayfa2!$B$3:$B$7</c:f>
              <c:numCache>
                <c:formatCode>General</c:formatCode>
                <c:ptCount val="5"/>
                <c:pt idx="0">
                  <c:v>287487</c:v>
                </c:pt>
                <c:pt idx="1">
                  <c:v>293510</c:v>
                </c:pt>
                <c:pt idx="2">
                  <c:v>327537</c:v>
                </c:pt>
                <c:pt idx="3">
                  <c:v>422132</c:v>
                </c:pt>
                <c:pt idx="4">
                  <c:v>466540</c:v>
                </c:pt>
              </c:numCache>
            </c:numRef>
          </c:val>
        </c:ser>
        <c:marker val="1"/>
        <c:axId val="135774592"/>
        <c:axId val="135776128"/>
      </c:lineChart>
      <c:catAx>
        <c:axId val="1357745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776128"/>
        <c:crosses val="autoZero"/>
        <c:auto val="1"/>
        <c:lblAlgn val="ctr"/>
        <c:lblOffset val="100"/>
      </c:catAx>
      <c:valAx>
        <c:axId val="13577612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774592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Tesislere Geliş Sayısı </a:t>
            </a:r>
          </a:p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(Yabancı  Turist)</a:t>
            </a:r>
          </a:p>
        </c:rich>
      </c:tx>
      <c:layout>
        <c:manualLayout>
          <c:xMode val="edge"/>
          <c:yMode val="edge"/>
          <c:x val="0.22640923009623901"/>
          <c:y val="3.3921077973263221E-2"/>
        </c:manualLayout>
      </c:layout>
      <c:spPr>
        <a:solidFill>
          <a:schemeClr val="accent2"/>
        </a:solidFill>
      </c:spPr>
    </c:title>
    <c:plotArea>
      <c:layout/>
      <c:lineChart>
        <c:grouping val="standard"/>
        <c:ser>
          <c:idx val="0"/>
          <c:order val="0"/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Sayfa2!$A$12:$A$16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Sayfa2!$B$12:$B$16</c:f>
              <c:numCache>
                <c:formatCode>General</c:formatCode>
                <c:ptCount val="5"/>
                <c:pt idx="0">
                  <c:v>3865</c:v>
                </c:pt>
                <c:pt idx="1">
                  <c:v>6606</c:v>
                </c:pt>
                <c:pt idx="2">
                  <c:v>7056</c:v>
                </c:pt>
                <c:pt idx="3">
                  <c:v>5843</c:v>
                </c:pt>
                <c:pt idx="4">
                  <c:v>9974</c:v>
                </c:pt>
              </c:numCache>
            </c:numRef>
          </c:val>
        </c:ser>
        <c:marker val="1"/>
        <c:axId val="135641344"/>
        <c:axId val="135647232"/>
      </c:lineChart>
      <c:catAx>
        <c:axId val="135641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647232"/>
        <c:crosses val="autoZero"/>
        <c:auto val="1"/>
        <c:lblAlgn val="ctr"/>
        <c:lblOffset val="100"/>
      </c:catAx>
      <c:valAx>
        <c:axId val="1356472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641344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Malatya, Geceleme Sayısı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(Yabancı Turist)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chemeClr val="accent2"/>
        </a:solidFill>
      </c:spPr>
    </c:title>
    <c:plotArea>
      <c:layout/>
      <c:lineChart>
        <c:grouping val="standard"/>
        <c:ser>
          <c:idx val="0"/>
          <c:order val="0"/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Sayfa3!$A$12:$A$16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Sayfa3!$B$12:$B$16</c:f>
              <c:numCache>
                <c:formatCode>General</c:formatCode>
                <c:ptCount val="5"/>
                <c:pt idx="0">
                  <c:v>6697</c:v>
                </c:pt>
                <c:pt idx="1">
                  <c:v>14090</c:v>
                </c:pt>
                <c:pt idx="2">
                  <c:v>18586</c:v>
                </c:pt>
                <c:pt idx="3">
                  <c:v>18972</c:v>
                </c:pt>
                <c:pt idx="4">
                  <c:v>22035</c:v>
                </c:pt>
              </c:numCache>
            </c:numRef>
          </c:val>
        </c:ser>
        <c:marker val="1"/>
        <c:axId val="135905664"/>
        <c:axId val="135907200"/>
      </c:lineChart>
      <c:catAx>
        <c:axId val="1359056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907200"/>
        <c:crosses val="autoZero"/>
        <c:auto val="1"/>
        <c:lblAlgn val="ctr"/>
        <c:lblOffset val="100"/>
      </c:catAx>
      <c:valAx>
        <c:axId val="1359072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905664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 dirty="0">
                <a:solidFill>
                  <a:schemeClr val="bg1"/>
                </a:solidFill>
              </a:rPr>
              <a:t>Mutlu</a:t>
            </a:r>
            <a:r>
              <a:rPr lang="tr-TR" sz="2400" baseline="0" dirty="0">
                <a:solidFill>
                  <a:schemeClr val="bg1"/>
                </a:solidFill>
              </a:rPr>
              <a:t> Olduğunu Beyan Edenlerin Oranı</a:t>
            </a:r>
            <a:r>
              <a:rPr lang="tr-TR" sz="2400" baseline="0" dirty="0" smtClean="0">
                <a:solidFill>
                  <a:schemeClr val="bg1"/>
                </a:solidFill>
              </a:rPr>
              <a:t>(%), 2013</a:t>
            </a:r>
            <a:endParaRPr lang="tr-TR" sz="2400" dirty="0">
              <a:solidFill>
                <a:schemeClr val="bg1"/>
              </a:solidFill>
            </a:endParaRPr>
          </a:p>
        </c:rich>
      </c:tx>
      <c:spPr>
        <a:solidFill>
          <a:srgbClr val="C00000"/>
        </a:solidFill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Malatya!$B$7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Malatya!$A$8:$A$10</c:f>
              <c:strCache>
                <c:ptCount val="3"/>
                <c:pt idx="0">
                  <c:v>Toplam</c:v>
                </c:pt>
                <c:pt idx="1">
                  <c:v>Erkek</c:v>
                </c:pt>
                <c:pt idx="2">
                  <c:v>Kadın</c:v>
                </c:pt>
              </c:strCache>
            </c:strRef>
          </c:cat>
          <c:val>
            <c:numRef>
              <c:f>Malatya!$B$8:$B$10</c:f>
              <c:numCache>
                <c:formatCode>General</c:formatCode>
                <c:ptCount val="3"/>
                <c:pt idx="0">
                  <c:v>59</c:v>
                </c:pt>
                <c:pt idx="1">
                  <c:v>56.1</c:v>
                </c:pt>
                <c:pt idx="2">
                  <c:v>61.9</c:v>
                </c:pt>
              </c:numCache>
            </c:numRef>
          </c:val>
        </c:ser>
        <c:ser>
          <c:idx val="1"/>
          <c:order val="1"/>
          <c:tx>
            <c:strRef>
              <c:f>Malatya!$C$7</c:f>
              <c:strCache>
                <c:ptCount val="1"/>
                <c:pt idx="0">
                  <c:v>Malatya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Malatya!$A$8:$A$10</c:f>
              <c:strCache>
                <c:ptCount val="3"/>
                <c:pt idx="0">
                  <c:v>Toplam</c:v>
                </c:pt>
                <c:pt idx="1">
                  <c:v>Erkek</c:v>
                </c:pt>
                <c:pt idx="2">
                  <c:v>Kadın</c:v>
                </c:pt>
              </c:strCache>
            </c:strRef>
          </c:cat>
          <c:val>
            <c:numRef>
              <c:f>Malatya!$C$8:$C$10</c:f>
              <c:numCache>
                <c:formatCode>General</c:formatCode>
                <c:ptCount val="3"/>
                <c:pt idx="0">
                  <c:v>53.9</c:v>
                </c:pt>
                <c:pt idx="1">
                  <c:v>49.1</c:v>
                </c:pt>
                <c:pt idx="2">
                  <c:v>58.5</c:v>
                </c:pt>
              </c:numCache>
            </c:numRef>
          </c:val>
        </c:ser>
        <c:axId val="135806336"/>
        <c:axId val="135828608"/>
      </c:barChart>
      <c:catAx>
        <c:axId val="135806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135828608"/>
        <c:crosses val="autoZero"/>
        <c:auto val="1"/>
        <c:lblAlgn val="ctr"/>
        <c:lblOffset val="100"/>
      </c:catAx>
      <c:valAx>
        <c:axId val="1358286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135806336"/>
        <c:crosses val="autoZero"/>
        <c:crossBetween val="between"/>
      </c:valAx>
    </c:plotArea>
    <c:legend>
      <c:legendPos val="b"/>
      <c:txPr>
        <a:bodyPr/>
        <a:lstStyle/>
        <a:p>
          <a:pPr>
            <a:defRPr sz="1100"/>
          </a:pPr>
          <a:endParaRPr lang="tr-TR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 dirty="0">
                <a:solidFill>
                  <a:schemeClr val="bg1"/>
                </a:solidFill>
              </a:rPr>
              <a:t>Umutlu</a:t>
            </a:r>
            <a:r>
              <a:rPr lang="tr-TR" sz="2400" baseline="0" dirty="0">
                <a:solidFill>
                  <a:schemeClr val="bg1"/>
                </a:solidFill>
              </a:rPr>
              <a:t> Olduğunu Beyan Edenlerin Oranı </a:t>
            </a:r>
            <a:r>
              <a:rPr lang="tr-TR" sz="2400" baseline="0" dirty="0" smtClean="0">
                <a:solidFill>
                  <a:schemeClr val="bg1"/>
                </a:solidFill>
              </a:rPr>
              <a:t>(%), 2013</a:t>
            </a:r>
            <a:endParaRPr lang="tr-TR" sz="2400" dirty="0">
              <a:solidFill>
                <a:schemeClr val="bg1"/>
              </a:solidFill>
            </a:endParaRPr>
          </a:p>
        </c:rich>
      </c:tx>
      <c:spPr>
        <a:solidFill>
          <a:srgbClr val="C00000"/>
        </a:solidFill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Malatya!$B$7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Malatya!$A$8:$A$10</c:f>
              <c:strCache>
                <c:ptCount val="3"/>
                <c:pt idx="0">
                  <c:v>Toplam</c:v>
                </c:pt>
                <c:pt idx="1">
                  <c:v>Erkek</c:v>
                </c:pt>
                <c:pt idx="2">
                  <c:v>Kadın</c:v>
                </c:pt>
              </c:strCache>
            </c:strRef>
          </c:cat>
          <c:val>
            <c:numRef>
              <c:f>Malatya!$B$8:$B$10</c:f>
              <c:numCache>
                <c:formatCode>General</c:formatCode>
                <c:ptCount val="3"/>
                <c:pt idx="0">
                  <c:v>77.010000000000005</c:v>
                </c:pt>
                <c:pt idx="1">
                  <c:v>76.540000000000006</c:v>
                </c:pt>
                <c:pt idx="2">
                  <c:v>77.459999999999994</c:v>
                </c:pt>
              </c:numCache>
            </c:numRef>
          </c:val>
        </c:ser>
        <c:ser>
          <c:idx val="1"/>
          <c:order val="1"/>
          <c:tx>
            <c:strRef>
              <c:f>Malatya!$C$7</c:f>
              <c:strCache>
                <c:ptCount val="1"/>
                <c:pt idx="0">
                  <c:v>Malatya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Malatya!$A$8:$A$10</c:f>
              <c:strCache>
                <c:ptCount val="3"/>
                <c:pt idx="0">
                  <c:v>Toplam</c:v>
                </c:pt>
                <c:pt idx="1">
                  <c:v>Erkek</c:v>
                </c:pt>
                <c:pt idx="2">
                  <c:v>Kadın</c:v>
                </c:pt>
              </c:strCache>
            </c:strRef>
          </c:cat>
          <c:val>
            <c:numRef>
              <c:f>Malatya!$C$8:$C$10</c:f>
              <c:numCache>
                <c:formatCode>General</c:formatCode>
                <c:ptCount val="3"/>
                <c:pt idx="0">
                  <c:v>79.36999999999999</c:v>
                </c:pt>
                <c:pt idx="1">
                  <c:v>78.86999999999999</c:v>
                </c:pt>
                <c:pt idx="2">
                  <c:v>79.849999999999994</c:v>
                </c:pt>
              </c:numCache>
            </c:numRef>
          </c:val>
        </c:ser>
        <c:axId val="135948928"/>
        <c:axId val="135967104"/>
      </c:barChart>
      <c:catAx>
        <c:axId val="135948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135967104"/>
        <c:crosses val="autoZero"/>
        <c:auto val="1"/>
        <c:lblAlgn val="ctr"/>
        <c:lblOffset val="100"/>
      </c:catAx>
      <c:valAx>
        <c:axId val="13596710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135948928"/>
        <c:crosses val="autoZero"/>
        <c:crossBetween val="between"/>
      </c:valAx>
    </c:plotArea>
    <c:legend>
      <c:legendPos val="b"/>
      <c:txPr>
        <a:bodyPr/>
        <a:lstStyle/>
        <a:p>
          <a:pPr>
            <a:defRPr sz="1100"/>
          </a:pPr>
          <a:endParaRPr lang="tr-TR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 dirty="0">
                <a:solidFill>
                  <a:schemeClr val="bg1"/>
                </a:solidFill>
              </a:rPr>
              <a:t>Mutluluk</a:t>
            </a:r>
            <a:r>
              <a:rPr lang="tr-TR" sz="2400" baseline="0" dirty="0">
                <a:solidFill>
                  <a:schemeClr val="bg1"/>
                </a:solidFill>
              </a:rPr>
              <a:t> </a:t>
            </a:r>
            <a:r>
              <a:rPr lang="tr-TR" sz="2400" baseline="0" dirty="0" smtClean="0">
                <a:solidFill>
                  <a:schemeClr val="bg1"/>
                </a:solidFill>
              </a:rPr>
              <a:t>Kaynağı (%), 2013</a:t>
            </a:r>
            <a:endParaRPr lang="tr-TR" sz="2400" dirty="0">
              <a:solidFill>
                <a:schemeClr val="bg1"/>
              </a:solidFill>
            </a:endParaRPr>
          </a:p>
        </c:rich>
      </c:tx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5.0440833830737122E-2"/>
          <c:y val="0.13294647410780025"/>
          <c:w val="0.9479007915931168"/>
          <c:h val="0.59860382381112309"/>
        </c:manualLayout>
      </c:layout>
      <c:barChart>
        <c:barDir val="col"/>
        <c:grouping val="clustered"/>
        <c:ser>
          <c:idx val="0"/>
          <c:order val="0"/>
          <c:tx>
            <c:strRef>
              <c:f>Malatya!$B$10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Malatya!$A$11:$A$22</c:f>
              <c:strCache>
                <c:ptCount val="12"/>
                <c:pt idx="0">
                  <c:v>Tüm aile</c:v>
                </c:pt>
                <c:pt idx="1">
                  <c:v>Çocuklar</c:v>
                </c:pt>
                <c:pt idx="2">
                  <c:v>Eş</c:v>
                </c:pt>
                <c:pt idx="3">
                  <c:v>Anne/baba</c:v>
                </c:pt>
                <c:pt idx="4">
                  <c:v>Kendisi</c:v>
                </c:pt>
                <c:pt idx="5">
                  <c:v>Torunlar</c:v>
                </c:pt>
                <c:pt idx="6">
                  <c:v>Sağlık</c:v>
                </c:pt>
                <c:pt idx="7">
                  <c:v>Sevgi</c:v>
                </c:pt>
                <c:pt idx="8">
                  <c:v>Başarı</c:v>
                </c:pt>
                <c:pt idx="9">
                  <c:v>Para</c:v>
                </c:pt>
                <c:pt idx="10">
                  <c:v>İş</c:v>
                </c:pt>
                <c:pt idx="11">
                  <c:v>Diğer</c:v>
                </c:pt>
              </c:strCache>
            </c:strRef>
          </c:cat>
          <c:val>
            <c:numRef>
              <c:f>Malatya!$B$11:$B$22</c:f>
              <c:numCache>
                <c:formatCode>General</c:formatCode>
                <c:ptCount val="12"/>
                <c:pt idx="0">
                  <c:v>73</c:v>
                </c:pt>
                <c:pt idx="1">
                  <c:v>12.9</c:v>
                </c:pt>
                <c:pt idx="2">
                  <c:v>5.2</c:v>
                </c:pt>
                <c:pt idx="3">
                  <c:v>2.9</c:v>
                </c:pt>
                <c:pt idx="4">
                  <c:v>2.5</c:v>
                </c:pt>
                <c:pt idx="5">
                  <c:v>1.7</c:v>
                </c:pt>
                <c:pt idx="6">
                  <c:v>68</c:v>
                </c:pt>
                <c:pt idx="7">
                  <c:v>15.2</c:v>
                </c:pt>
                <c:pt idx="8">
                  <c:v>8.6</c:v>
                </c:pt>
                <c:pt idx="9">
                  <c:v>4.0999999999999996</c:v>
                </c:pt>
                <c:pt idx="10">
                  <c:v>2.2999999999999998</c:v>
                </c:pt>
                <c:pt idx="11">
                  <c:v>3.7</c:v>
                </c:pt>
              </c:numCache>
            </c:numRef>
          </c:val>
        </c:ser>
        <c:ser>
          <c:idx val="1"/>
          <c:order val="1"/>
          <c:tx>
            <c:strRef>
              <c:f>Malatya!$C$10</c:f>
              <c:strCache>
                <c:ptCount val="1"/>
                <c:pt idx="0">
                  <c:v>Malatya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4252405949256343E-2"/>
                  <c:y val="8.3332750076989866E-3"/>
                </c:manualLayout>
              </c:layout>
              <c:showVal val="1"/>
            </c:dLbl>
            <c:dLbl>
              <c:idx val="1"/>
              <c:layout>
                <c:manualLayout>
                  <c:x val="2.9125218722659836E-2"/>
                  <c:y val="5.5555166717993227E-3"/>
                </c:manualLayout>
              </c:layout>
              <c:showVal val="1"/>
            </c:dLbl>
            <c:dLbl>
              <c:idx val="2"/>
              <c:layout>
                <c:manualLayout>
                  <c:x val="1.527777777777778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3888888888888984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2500000000000001E-2"/>
                  <c:y val="-5.5555166717993227E-3"/>
                </c:manualLayout>
              </c:layout>
              <c:showVal val="1"/>
            </c:dLbl>
            <c:dLbl>
              <c:idx val="6"/>
              <c:layout>
                <c:manualLayout>
                  <c:x val="1.2799956280814239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2.3839129483814749E-2"/>
                  <c:y val="-2.8159470449900609E-2"/>
                </c:manualLayout>
              </c:layout>
              <c:showVal val="1"/>
            </c:dLbl>
            <c:dLbl>
              <c:idx val="8"/>
              <c:layout>
                <c:manualLayout>
                  <c:x val="2.3611111111111211E-2"/>
                  <c:y val="-1.3888791679498321E-2"/>
                </c:manualLayout>
              </c:layout>
              <c:showVal val="1"/>
            </c:dLbl>
            <c:dLbl>
              <c:idx val="9"/>
              <c:layout>
                <c:manualLayout>
                  <c:x val="6.9444444444444831E-3"/>
                  <c:y val="-2.7777583358996613E-3"/>
                </c:manualLayout>
              </c:layout>
              <c:showVal val="1"/>
            </c:dLbl>
            <c:dLbl>
              <c:idx val="10"/>
              <c:layout>
                <c:manualLayout>
                  <c:x val="2.2222222222222251E-2"/>
                  <c:y val="2.7777583358996613E-3"/>
                </c:manualLayout>
              </c:layout>
              <c:showVal val="1"/>
            </c:dLbl>
            <c:dLbl>
              <c:idx val="11"/>
              <c:layout>
                <c:manualLayout>
                  <c:x val="1.3888888888888999E-2"/>
                  <c:y val="-5.5555166717993227E-3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Malatya!$A$11:$A$22</c:f>
              <c:strCache>
                <c:ptCount val="12"/>
                <c:pt idx="0">
                  <c:v>Tüm aile</c:v>
                </c:pt>
                <c:pt idx="1">
                  <c:v>Çocuklar</c:v>
                </c:pt>
                <c:pt idx="2">
                  <c:v>Eş</c:v>
                </c:pt>
                <c:pt idx="3">
                  <c:v>Anne/baba</c:v>
                </c:pt>
                <c:pt idx="4">
                  <c:v>Kendisi</c:v>
                </c:pt>
                <c:pt idx="5">
                  <c:v>Torunlar</c:v>
                </c:pt>
                <c:pt idx="6">
                  <c:v>Sağlık</c:v>
                </c:pt>
                <c:pt idx="7">
                  <c:v>Sevgi</c:v>
                </c:pt>
                <c:pt idx="8">
                  <c:v>Başarı</c:v>
                </c:pt>
                <c:pt idx="9">
                  <c:v>Para</c:v>
                </c:pt>
                <c:pt idx="10">
                  <c:v>İş</c:v>
                </c:pt>
                <c:pt idx="11">
                  <c:v>Diğer</c:v>
                </c:pt>
              </c:strCache>
            </c:strRef>
          </c:cat>
          <c:val>
            <c:numRef>
              <c:f>Malatya!$C$11:$C$22</c:f>
              <c:numCache>
                <c:formatCode>General</c:formatCode>
                <c:ptCount val="12"/>
                <c:pt idx="0">
                  <c:v>74.3</c:v>
                </c:pt>
                <c:pt idx="1">
                  <c:v>13.4</c:v>
                </c:pt>
                <c:pt idx="2">
                  <c:v>4.2</c:v>
                </c:pt>
                <c:pt idx="3">
                  <c:v>2.8</c:v>
                </c:pt>
                <c:pt idx="4">
                  <c:v>2.4</c:v>
                </c:pt>
                <c:pt idx="5">
                  <c:v>1.3</c:v>
                </c:pt>
                <c:pt idx="6">
                  <c:v>67.599999999999994</c:v>
                </c:pt>
                <c:pt idx="7">
                  <c:v>12.4</c:v>
                </c:pt>
                <c:pt idx="8">
                  <c:v>10.4</c:v>
                </c:pt>
                <c:pt idx="9">
                  <c:v>4.0999999999999996</c:v>
                </c:pt>
                <c:pt idx="10">
                  <c:v>3.4</c:v>
                </c:pt>
                <c:pt idx="11">
                  <c:v>3.8</c:v>
                </c:pt>
              </c:numCache>
            </c:numRef>
          </c:val>
        </c:ser>
        <c:axId val="136099712"/>
        <c:axId val="136101248"/>
      </c:barChart>
      <c:catAx>
        <c:axId val="136099712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tr-TR"/>
          </a:p>
        </c:txPr>
        <c:crossAx val="136101248"/>
        <c:crosses val="autoZero"/>
        <c:auto val="1"/>
        <c:lblAlgn val="ctr"/>
        <c:lblOffset val="100"/>
      </c:catAx>
      <c:valAx>
        <c:axId val="1361012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36099712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tr-TR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 dirty="0">
                <a:solidFill>
                  <a:schemeClr val="bg1"/>
                </a:solidFill>
              </a:rPr>
              <a:t>Kamu</a:t>
            </a:r>
            <a:r>
              <a:rPr lang="tr-TR" sz="2400" baseline="0" dirty="0">
                <a:solidFill>
                  <a:schemeClr val="bg1"/>
                </a:solidFill>
              </a:rPr>
              <a:t> Hizmetlerinden Memnuniyet Oranı </a:t>
            </a:r>
            <a:r>
              <a:rPr lang="tr-TR" sz="2400" baseline="0" dirty="0" smtClean="0">
                <a:solidFill>
                  <a:schemeClr val="bg1"/>
                </a:solidFill>
              </a:rPr>
              <a:t>(%),2013</a:t>
            </a:r>
            <a:endParaRPr lang="tr-TR" sz="2400" dirty="0">
              <a:solidFill>
                <a:schemeClr val="bg1"/>
              </a:solidFill>
            </a:endParaRPr>
          </a:p>
        </c:rich>
      </c:tx>
      <c:spPr>
        <a:solidFill>
          <a:srgbClr val="C00000"/>
        </a:solidFill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Malatya!$B$7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Malatya!$A$8:$A$13</c:f>
              <c:strCache>
                <c:ptCount val="6"/>
                <c:pt idx="0">
                  <c:v>Sosyal Güvenlik Kurumu Hizmetleri</c:v>
                </c:pt>
                <c:pt idx="1">
                  <c:v>Sağlık Hizmetleri</c:v>
                </c:pt>
                <c:pt idx="2">
                  <c:v>Eğitim Hizmetleri</c:v>
                </c:pt>
                <c:pt idx="3">
                  <c:v>Adli Hizmetler</c:v>
                </c:pt>
                <c:pt idx="4">
                  <c:v>Asayiş Hizmetleri</c:v>
                </c:pt>
                <c:pt idx="5">
                  <c:v>Ulaştırma Hizmetleri</c:v>
                </c:pt>
              </c:strCache>
            </c:strRef>
          </c:cat>
          <c:val>
            <c:numRef>
              <c:f>Malatya!$B$8:$B$13</c:f>
              <c:numCache>
                <c:formatCode>General</c:formatCode>
                <c:ptCount val="6"/>
                <c:pt idx="0">
                  <c:v>69.599999999999994</c:v>
                </c:pt>
                <c:pt idx="1">
                  <c:v>74.7</c:v>
                </c:pt>
                <c:pt idx="2">
                  <c:v>69.7</c:v>
                </c:pt>
                <c:pt idx="3">
                  <c:v>52.8</c:v>
                </c:pt>
                <c:pt idx="4">
                  <c:v>79.400000000000006</c:v>
                </c:pt>
                <c:pt idx="5">
                  <c:v>76.400000000000006</c:v>
                </c:pt>
              </c:numCache>
            </c:numRef>
          </c:val>
        </c:ser>
        <c:ser>
          <c:idx val="1"/>
          <c:order val="1"/>
          <c:tx>
            <c:strRef>
              <c:f>Malatya!$C$7</c:f>
              <c:strCache>
                <c:ptCount val="1"/>
                <c:pt idx="0">
                  <c:v>Malatya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Malatya!$A$8:$A$13</c:f>
              <c:strCache>
                <c:ptCount val="6"/>
                <c:pt idx="0">
                  <c:v>Sosyal Güvenlik Kurumu Hizmetleri</c:v>
                </c:pt>
                <c:pt idx="1">
                  <c:v>Sağlık Hizmetleri</c:v>
                </c:pt>
                <c:pt idx="2">
                  <c:v>Eğitim Hizmetleri</c:v>
                </c:pt>
                <c:pt idx="3">
                  <c:v>Adli Hizmetler</c:v>
                </c:pt>
                <c:pt idx="4">
                  <c:v>Asayiş Hizmetleri</c:v>
                </c:pt>
                <c:pt idx="5">
                  <c:v>Ulaştırma Hizmetleri</c:v>
                </c:pt>
              </c:strCache>
            </c:strRef>
          </c:cat>
          <c:val>
            <c:numRef>
              <c:f>Malatya!$C$8:$C$13</c:f>
              <c:numCache>
                <c:formatCode>General</c:formatCode>
                <c:ptCount val="6"/>
                <c:pt idx="0">
                  <c:v>69.2</c:v>
                </c:pt>
                <c:pt idx="1">
                  <c:v>77.8</c:v>
                </c:pt>
                <c:pt idx="2">
                  <c:v>69.099999999999994</c:v>
                </c:pt>
                <c:pt idx="3">
                  <c:v>52.2</c:v>
                </c:pt>
                <c:pt idx="4">
                  <c:v>86.2</c:v>
                </c:pt>
                <c:pt idx="5">
                  <c:v>76.3</c:v>
                </c:pt>
              </c:numCache>
            </c:numRef>
          </c:val>
        </c:ser>
        <c:axId val="136049792"/>
        <c:axId val="136051328"/>
      </c:barChart>
      <c:catAx>
        <c:axId val="1360497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36051328"/>
        <c:crosses val="autoZero"/>
        <c:auto val="1"/>
        <c:lblAlgn val="ctr"/>
        <c:lblOffset val="100"/>
      </c:catAx>
      <c:valAx>
        <c:axId val="13605132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36049792"/>
        <c:crosses val="autoZero"/>
        <c:crossBetween val="between"/>
      </c:valAx>
    </c:plotArea>
    <c:legend>
      <c:legendPos val="b"/>
      <c:txPr>
        <a:bodyPr/>
        <a:lstStyle/>
        <a:p>
          <a:pPr>
            <a:defRPr sz="1100"/>
          </a:pPr>
          <a:endParaRPr lang="tr-T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Malatya'da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İkamet Edenler 2015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9.1170964189462883E-2"/>
                  <c:y val="-0.1086133861099565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Malatya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609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149</a:t>
                    </a:r>
                    <a:r>
                      <a:rPr lang="en-US" sz="1600" dirty="0"/>
                      <a:t>
79,2%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13481601546655786"/>
                  <c:y val="0.2568697547308370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Adıyaman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48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643</a:t>
                    </a:r>
                    <a:r>
                      <a:rPr lang="en-US" sz="1600" dirty="0"/>
                      <a:t>
6,3%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0.12654744528326672"/>
                  <c:y val="0.1661257637068828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Elazığ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37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412</a:t>
                    </a:r>
                    <a:r>
                      <a:rPr lang="en-US" dirty="0"/>
                      <a:t>
4,9%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0.28317086832977362"/>
                  <c:y val="0.1114569492211643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Bingöl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6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793</a:t>
                    </a:r>
                    <a:r>
                      <a:rPr lang="en-US" sz="1600" dirty="0"/>
                      <a:t>
0,9%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9622590545412524"/>
                  <c:y val="1.758383278022686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Sivas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6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621</a:t>
                    </a:r>
                    <a:r>
                      <a:rPr lang="en-US" sz="1600" dirty="0"/>
                      <a:t>
0,9%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0.15328065231175272"/>
                  <c:y val="7.18464854946839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Diğer</a:t>
                    </a:r>
                    <a:r>
                      <a:rPr lang="tr-TR" sz="1600" dirty="0" smtClean="0"/>
                      <a:t> iller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60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418</a:t>
                    </a:r>
                    <a:r>
                      <a:rPr lang="en-US" sz="1600" dirty="0"/>
                      <a:t>
7,9%</a:t>
                    </a:r>
                  </a:p>
                </c:rich>
              </c:tx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  <c:showCatName val="1"/>
            <c:showPercent val="1"/>
            <c:showLeaderLines val="1"/>
          </c:dLbls>
          <c:cat>
            <c:strRef>
              <c:f>Sayfa4!$A$2:$A$7</c:f>
              <c:strCache>
                <c:ptCount val="6"/>
                <c:pt idx="0">
                  <c:v>Malatya</c:v>
                </c:pt>
                <c:pt idx="1">
                  <c:v>Adıyaman</c:v>
                </c:pt>
                <c:pt idx="2">
                  <c:v>Elazığ</c:v>
                </c:pt>
                <c:pt idx="3">
                  <c:v>Bingöl</c:v>
                </c:pt>
                <c:pt idx="4">
                  <c:v>Sivas</c:v>
                </c:pt>
                <c:pt idx="5">
                  <c:v>Diğer</c:v>
                </c:pt>
              </c:strCache>
            </c:strRef>
          </c:cat>
          <c:val>
            <c:numRef>
              <c:f>Sayfa4!$B$2:$B$7</c:f>
              <c:numCache>
                <c:formatCode>General</c:formatCode>
                <c:ptCount val="6"/>
                <c:pt idx="0">
                  <c:v>609149</c:v>
                </c:pt>
                <c:pt idx="1">
                  <c:v>48643</c:v>
                </c:pt>
                <c:pt idx="2">
                  <c:v>37412</c:v>
                </c:pt>
                <c:pt idx="3">
                  <c:v>6793</c:v>
                </c:pt>
                <c:pt idx="4">
                  <c:v>6621</c:v>
                </c:pt>
                <c:pt idx="5">
                  <c:v>60418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>
                <a:solidFill>
                  <a:schemeClr val="bg1"/>
                </a:solidFill>
              </a:rPr>
              <a:t>Yüzbin</a:t>
            </a:r>
            <a:r>
              <a:rPr lang="tr-TR" sz="2400" baseline="0">
                <a:solidFill>
                  <a:schemeClr val="bg1"/>
                </a:solidFill>
              </a:rPr>
              <a:t> Kişi Başına Düşen </a:t>
            </a:r>
          </a:p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 baseline="0">
                <a:solidFill>
                  <a:schemeClr val="bg1"/>
                </a:solidFill>
              </a:rPr>
              <a:t>Toplam Hastane Yatak Sayısı</a:t>
            </a:r>
            <a:endParaRPr lang="tr-TR" sz="240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4592918953965517"/>
          <c:y val="4.3360424351743893E-2"/>
        </c:manualLayout>
      </c:layout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7.0892607174104089E-2"/>
          <c:y val="0.1598688973055557"/>
          <c:w val="0.91325765529309266"/>
          <c:h val="0.69826738426083257"/>
        </c:manualLayout>
      </c:layout>
      <c:lineChart>
        <c:grouping val="standard"/>
        <c:ser>
          <c:idx val="0"/>
          <c:order val="0"/>
          <c:tx>
            <c:strRef>
              <c:f>Sayfa1!$B$1</c:f>
              <c:strCache>
                <c:ptCount val="1"/>
                <c:pt idx="0">
                  <c:v>Türkiye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250</c:v>
                </c:pt>
                <c:pt idx="1">
                  <c:v>252</c:v>
                </c:pt>
                <c:pt idx="2">
                  <c:v>265</c:v>
                </c:pt>
                <c:pt idx="3">
                  <c:v>264</c:v>
                </c:pt>
                <c:pt idx="4">
                  <c:v>266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Malatya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Sayfa1!$C$2:$C$6</c:f>
              <c:numCache>
                <c:formatCode>General</c:formatCode>
                <c:ptCount val="5"/>
                <c:pt idx="0">
                  <c:v>305</c:v>
                </c:pt>
                <c:pt idx="1">
                  <c:v>297</c:v>
                </c:pt>
                <c:pt idx="2">
                  <c:v>302</c:v>
                </c:pt>
                <c:pt idx="3">
                  <c:v>305</c:v>
                </c:pt>
                <c:pt idx="4">
                  <c:v>331</c:v>
                </c:pt>
              </c:numCache>
            </c:numRef>
          </c:val>
        </c:ser>
        <c:marker val="1"/>
        <c:axId val="136192384"/>
        <c:axId val="136193920"/>
      </c:lineChart>
      <c:catAx>
        <c:axId val="1361923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36193920"/>
        <c:crosses val="autoZero"/>
        <c:auto val="1"/>
        <c:lblAlgn val="ctr"/>
        <c:lblOffset val="100"/>
      </c:catAx>
      <c:valAx>
        <c:axId val="136193920"/>
        <c:scaling>
          <c:orientation val="minMax"/>
          <c:min val="10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36192384"/>
        <c:crosses val="autoZero"/>
        <c:crossBetween val="between"/>
      </c:valAx>
    </c:plotArea>
    <c:legend>
      <c:legendPos val="b"/>
      <c:txPr>
        <a:bodyPr/>
        <a:lstStyle/>
        <a:p>
          <a:pPr>
            <a:defRPr sz="1100"/>
          </a:pPr>
          <a:endParaRPr lang="tr-TR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>
                <a:solidFill>
                  <a:schemeClr val="bg1"/>
                </a:solidFill>
              </a:rPr>
              <a:t>Malatya Ceza İnfaz Kurumuna Giren Hükümlüler</a:t>
            </a: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Sayfa2!$B$2</c:f>
              <c:strCache>
                <c:ptCount val="1"/>
                <c:pt idx="0">
                  <c:v>Malatya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Sayfa2!$A$3:$A$10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Sayfa2!$B$3:$B$10</c:f>
              <c:numCache>
                <c:formatCode>General</c:formatCode>
                <c:ptCount val="8"/>
                <c:pt idx="0">
                  <c:v>1110</c:v>
                </c:pt>
                <c:pt idx="1">
                  <c:v>614</c:v>
                </c:pt>
                <c:pt idx="2">
                  <c:v>491</c:v>
                </c:pt>
                <c:pt idx="3">
                  <c:v>555</c:v>
                </c:pt>
                <c:pt idx="4">
                  <c:v>482</c:v>
                </c:pt>
                <c:pt idx="5">
                  <c:v>817</c:v>
                </c:pt>
                <c:pt idx="6">
                  <c:v>1422</c:v>
                </c:pt>
                <c:pt idx="7">
                  <c:v>1402</c:v>
                </c:pt>
              </c:numCache>
            </c:numRef>
          </c:val>
        </c:ser>
        <c:marker val="1"/>
        <c:axId val="136252032"/>
        <c:axId val="136270208"/>
      </c:lineChart>
      <c:catAx>
        <c:axId val="1362520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36270208"/>
        <c:crosses val="autoZero"/>
        <c:auto val="1"/>
        <c:lblAlgn val="ctr"/>
        <c:lblOffset val="100"/>
      </c:catAx>
      <c:valAx>
        <c:axId val="1362702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36252032"/>
        <c:crosses val="autoZero"/>
        <c:crossBetween val="between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Kişi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Başına Bitkisel Üretim Değeri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Sayfa3!$B$3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Sayfa3!$A$4:$A$12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Sayfa3!$B$4:$B$12</c:f>
              <c:numCache>
                <c:formatCode>General</c:formatCode>
                <c:ptCount val="9"/>
                <c:pt idx="0">
                  <c:v>787</c:v>
                </c:pt>
                <c:pt idx="1">
                  <c:v>968</c:v>
                </c:pt>
                <c:pt idx="2">
                  <c:v>952</c:v>
                </c:pt>
                <c:pt idx="3">
                  <c:v>920</c:v>
                </c:pt>
                <c:pt idx="4">
                  <c:v>1272</c:v>
                </c:pt>
                <c:pt idx="5">
                  <c:v>1216</c:v>
                </c:pt>
                <c:pt idx="6">
                  <c:v>1111</c:v>
                </c:pt>
                <c:pt idx="7">
                  <c:v>458</c:v>
                </c:pt>
                <c:pt idx="8">
                  <c:v>1978</c:v>
                </c:pt>
              </c:numCache>
            </c:numRef>
          </c:val>
        </c:ser>
        <c:ser>
          <c:idx val="1"/>
          <c:order val="1"/>
          <c:tx>
            <c:strRef>
              <c:f>Sayfa3!$C$3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5555547454717493E-3"/>
                  <c:y val="-4.9844236760124623E-2"/>
                </c:manualLayout>
              </c:layout>
              <c:showVal val="1"/>
            </c:dLbl>
            <c:dLbl>
              <c:idx val="1"/>
              <c:layout>
                <c:manualLayout>
                  <c:x val="-1.8519973969090993E-3"/>
                  <c:y val="4.9844236760124623E-2"/>
                </c:manualLayout>
              </c:layout>
              <c:showVal val="1"/>
            </c:dLbl>
            <c:dLbl>
              <c:idx val="2"/>
              <c:layout>
                <c:manualLayout>
                  <c:x val="-1.8518515818239187E-3"/>
                  <c:y val="5.9190031152648169E-2"/>
                </c:manualLayout>
              </c:layout>
              <c:showVal val="1"/>
            </c:dLbl>
            <c:dLbl>
              <c:idx val="3"/>
              <c:layout>
                <c:manualLayout>
                  <c:x val="-1.8518515818239187E-2"/>
                  <c:y val="-4.3613707165108984E-2"/>
                </c:manualLayout>
              </c:layout>
              <c:showVal val="1"/>
            </c:dLbl>
            <c:dLbl>
              <c:idx val="4"/>
              <c:layout>
                <c:manualLayout>
                  <c:x val="-5.5555547454716834E-3"/>
                  <c:y val="3.4267912772585798E-2"/>
                </c:manualLayout>
              </c:layout>
              <c:showVal val="1"/>
            </c:dLbl>
            <c:dLbl>
              <c:idx val="5"/>
              <c:layout>
                <c:manualLayout>
                  <c:x val="-9.2592579091195868E-3"/>
                  <c:y val="4.0498442367601292E-2"/>
                </c:manualLayout>
              </c:layout>
              <c:showVal val="1"/>
            </c:dLbl>
            <c:dLbl>
              <c:idx val="6"/>
              <c:layout>
                <c:manualLayout>
                  <c:x val="-3.7037031636478392E-3"/>
                  <c:y val="-4.9844236760124623E-2"/>
                </c:manualLayout>
              </c:layout>
              <c:showVal val="1"/>
            </c:dLbl>
            <c:dLbl>
              <c:idx val="7"/>
              <c:layout>
                <c:manualLayout>
                  <c:x val="-1.1111109490943514E-2"/>
                  <c:y val="5.7112528185510629E-17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Sayfa3!$A$4:$A$12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Sayfa3!$C$4:$C$12</c:f>
              <c:numCache>
                <c:formatCode>General</c:formatCode>
                <c:ptCount val="9"/>
                <c:pt idx="0">
                  <c:v>805</c:v>
                </c:pt>
                <c:pt idx="1">
                  <c:v>923</c:v>
                </c:pt>
                <c:pt idx="2">
                  <c:v>941</c:v>
                </c:pt>
                <c:pt idx="3">
                  <c:v>1086</c:v>
                </c:pt>
                <c:pt idx="4">
                  <c:v>1191</c:v>
                </c:pt>
                <c:pt idx="5">
                  <c:v>1163</c:v>
                </c:pt>
                <c:pt idx="6">
                  <c:v>1206</c:v>
                </c:pt>
                <c:pt idx="7">
                  <c:v>1263</c:v>
                </c:pt>
                <c:pt idx="8">
                  <c:v>1520</c:v>
                </c:pt>
              </c:numCache>
            </c:numRef>
          </c:val>
        </c:ser>
        <c:marker val="1"/>
        <c:axId val="140670848"/>
        <c:axId val="140672384"/>
      </c:lineChart>
      <c:catAx>
        <c:axId val="1406708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0672384"/>
        <c:crosses val="autoZero"/>
        <c:auto val="1"/>
        <c:lblAlgn val="ctr"/>
        <c:lblOffset val="100"/>
      </c:catAx>
      <c:valAx>
        <c:axId val="14067238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TL</a:t>
                </a:r>
              </a:p>
            </c:rich>
          </c:tx>
          <c:layout>
            <c:manualLayout>
              <c:xMode val="edge"/>
              <c:yMode val="edge"/>
              <c:x val="8.7614542907695631E-2"/>
              <c:y val="7.5158338852503351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067084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Kişi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Başına Canlı Hayvanlar Değeri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Sayfa3!$B$28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4.6728971962616897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4.6728971962616897E-2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Sayfa3!$A$29:$A$37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Sayfa3!$B$29:$B$37</c:f>
              <c:numCache>
                <c:formatCode>General</c:formatCode>
                <c:ptCount val="9"/>
                <c:pt idx="0">
                  <c:v>319</c:v>
                </c:pt>
                <c:pt idx="1">
                  <c:v>342</c:v>
                </c:pt>
                <c:pt idx="2">
                  <c:v>376</c:v>
                </c:pt>
                <c:pt idx="3">
                  <c:v>640</c:v>
                </c:pt>
                <c:pt idx="4">
                  <c:v>869</c:v>
                </c:pt>
                <c:pt idx="5">
                  <c:v>794</c:v>
                </c:pt>
                <c:pt idx="6">
                  <c:v>654</c:v>
                </c:pt>
                <c:pt idx="7">
                  <c:v>677</c:v>
                </c:pt>
                <c:pt idx="8">
                  <c:v>878</c:v>
                </c:pt>
              </c:numCache>
            </c:numRef>
          </c:val>
        </c:ser>
        <c:ser>
          <c:idx val="1"/>
          <c:order val="1"/>
          <c:tx>
            <c:strRef>
              <c:f>Sayfa3!$C$28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5555547454717493E-3"/>
                  <c:y val="-4.9844236760124623E-2"/>
                </c:manualLayout>
              </c:layout>
              <c:showVal val="1"/>
            </c:dLbl>
            <c:dLbl>
              <c:idx val="1"/>
              <c:layout>
                <c:manualLayout>
                  <c:x val="-4.8248316786488575E-3"/>
                  <c:y val="-5.6074766355140193E-2"/>
                </c:manualLayout>
              </c:layout>
              <c:showVal val="1"/>
            </c:dLbl>
            <c:dLbl>
              <c:idx val="2"/>
              <c:layout>
                <c:manualLayout>
                  <c:x val="-2.8607694941142379E-2"/>
                  <c:y val="-6.8535825545171403E-2"/>
                </c:manualLayout>
              </c:layout>
              <c:showVal val="1"/>
            </c:dLbl>
            <c:dLbl>
              <c:idx val="3"/>
              <c:layout>
                <c:manualLayout>
                  <c:x val="-1.8518515818239194E-2"/>
                  <c:y val="-4.3613707165108984E-2"/>
                </c:manualLayout>
              </c:layout>
              <c:showVal val="1"/>
            </c:dLbl>
            <c:dLbl>
              <c:idx val="4"/>
              <c:layout>
                <c:manualLayout>
                  <c:x val="-5.5555547454716834E-3"/>
                  <c:y val="3.4267912772585812E-2"/>
                </c:manualLayout>
              </c:layout>
              <c:showVal val="1"/>
            </c:dLbl>
            <c:dLbl>
              <c:idx val="5"/>
              <c:layout>
                <c:manualLayout>
                  <c:x val="-1.8177828105934917E-2"/>
                  <c:y val="-3.4267912772585722E-2"/>
                </c:manualLayout>
              </c:layout>
              <c:showVal val="1"/>
            </c:dLbl>
            <c:dLbl>
              <c:idx val="6"/>
              <c:layout>
                <c:manualLayout>
                  <c:x val="-3.703703163647841E-3"/>
                  <c:y val="-4.9844236760124623E-2"/>
                </c:manualLayout>
              </c:layout>
              <c:showVal val="1"/>
            </c:dLbl>
            <c:dLbl>
              <c:idx val="7"/>
              <c:layout>
                <c:manualLayout>
                  <c:x val="-1.1111109490943521E-2"/>
                  <c:y val="5.7112528185510753E-17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Sayfa3!$A$29:$A$37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Sayfa3!$C$29:$C$37</c:f>
              <c:numCache>
                <c:formatCode>General</c:formatCode>
                <c:ptCount val="9"/>
                <c:pt idx="0">
                  <c:v>349</c:v>
                </c:pt>
                <c:pt idx="1">
                  <c:v>357</c:v>
                </c:pt>
                <c:pt idx="2">
                  <c:v>388</c:v>
                </c:pt>
                <c:pt idx="3">
                  <c:v>636</c:v>
                </c:pt>
                <c:pt idx="4">
                  <c:v>804</c:v>
                </c:pt>
                <c:pt idx="5">
                  <c:v>840</c:v>
                </c:pt>
                <c:pt idx="6">
                  <c:v>752</c:v>
                </c:pt>
                <c:pt idx="7">
                  <c:v>805</c:v>
                </c:pt>
                <c:pt idx="8">
                  <c:v>928</c:v>
                </c:pt>
              </c:numCache>
            </c:numRef>
          </c:val>
        </c:ser>
        <c:marker val="1"/>
        <c:axId val="136370048"/>
        <c:axId val="136371584"/>
      </c:lineChart>
      <c:catAx>
        <c:axId val="136370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6371584"/>
        <c:crosses val="autoZero"/>
        <c:auto val="1"/>
        <c:lblAlgn val="ctr"/>
        <c:lblOffset val="100"/>
      </c:catAx>
      <c:valAx>
        <c:axId val="13637158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TL</a:t>
                </a:r>
              </a:p>
            </c:rich>
          </c:tx>
          <c:layout>
            <c:manualLayout>
              <c:xMode val="edge"/>
              <c:yMode val="edge"/>
              <c:x val="8.7614542907695686E-2"/>
              <c:y val="7.5158338852503379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637004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Kişi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Hayvansal Ürünler Değeri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Sayfa3!$B$53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4.6728971962616918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4.6728971962616918E-2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Sayfa3!$A$54:$A$62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Sayfa3!$B$54:$B$62</c:f>
              <c:numCache>
                <c:formatCode>General</c:formatCode>
                <c:ptCount val="9"/>
                <c:pt idx="0">
                  <c:v>323</c:v>
                </c:pt>
                <c:pt idx="1">
                  <c:v>349</c:v>
                </c:pt>
                <c:pt idx="2">
                  <c:v>436</c:v>
                </c:pt>
                <c:pt idx="3">
                  <c:v>465</c:v>
                </c:pt>
                <c:pt idx="4">
                  <c:v>271</c:v>
                </c:pt>
                <c:pt idx="5">
                  <c:v>229</c:v>
                </c:pt>
                <c:pt idx="6">
                  <c:v>261</c:v>
                </c:pt>
                <c:pt idx="7">
                  <c:v>260</c:v>
                </c:pt>
                <c:pt idx="8">
                  <c:v>330</c:v>
                </c:pt>
              </c:numCache>
            </c:numRef>
          </c:val>
        </c:ser>
        <c:ser>
          <c:idx val="1"/>
          <c:order val="1"/>
          <c:tx>
            <c:strRef>
              <c:f>Sayfa3!$C$53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5555547454717493E-3"/>
                  <c:y val="-4.9844236760124623E-2"/>
                </c:manualLayout>
              </c:layout>
              <c:showVal val="1"/>
            </c:dLbl>
            <c:dLbl>
              <c:idx val="1"/>
              <c:layout>
                <c:manualLayout>
                  <c:x val="-1.2257013023873697E-2"/>
                  <c:y val="-9.3457943925233891E-2"/>
                </c:manualLayout>
              </c:layout>
              <c:showVal val="1"/>
            </c:dLbl>
            <c:dLbl>
              <c:idx val="2"/>
              <c:layout>
                <c:manualLayout>
                  <c:x val="-3.3067003748277285E-2"/>
                  <c:y val="-0.10591900311526464"/>
                </c:manualLayout>
              </c:layout>
              <c:showVal val="1"/>
            </c:dLbl>
            <c:dLbl>
              <c:idx val="3"/>
              <c:layout>
                <c:manualLayout>
                  <c:x val="-1.8518515818239201E-2"/>
                  <c:y val="-4.3613707165108984E-2"/>
                </c:manualLayout>
              </c:layout>
              <c:showVal val="1"/>
            </c:dLbl>
            <c:dLbl>
              <c:idx val="4"/>
              <c:layout>
                <c:manualLayout>
                  <c:x val="-5.5555547454716834E-3"/>
                  <c:y val="3.4267912772585812E-2"/>
                </c:manualLayout>
              </c:layout>
              <c:showVal val="1"/>
            </c:dLbl>
            <c:dLbl>
              <c:idx val="5"/>
              <c:layout>
                <c:manualLayout>
                  <c:x val="-1.8177828105934917E-2"/>
                  <c:y val="-3.4267912772585743E-2"/>
                </c:manualLayout>
              </c:layout>
              <c:showVal val="1"/>
            </c:dLbl>
            <c:dLbl>
              <c:idx val="6"/>
              <c:layout>
                <c:manualLayout>
                  <c:x val="-3.7037031636478427E-3"/>
                  <c:y val="-4.9844236760124623E-2"/>
                </c:manualLayout>
              </c:layout>
              <c:showVal val="1"/>
            </c:dLbl>
            <c:dLbl>
              <c:idx val="7"/>
              <c:layout>
                <c:manualLayout>
                  <c:x val="-1.1111109490943521E-2"/>
                  <c:y val="5.7112528185510864E-17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Sayfa3!$A$54:$A$62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Sayfa3!$C$54:$C$62</c:f>
              <c:numCache>
                <c:formatCode>General</c:formatCode>
                <c:ptCount val="9"/>
                <c:pt idx="0">
                  <c:v>325</c:v>
                </c:pt>
                <c:pt idx="1">
                  <c:v>333</c:v>
                </c:pt>
                <c:pt idx="2">
                  <c:v>367</c:v>
                </c:pt>
                <c:pt idx="3">
                  <c:v>517</c:v>
                </c:pt>
                <c:pt idx="4">
                  <c:v>570</c:v>
                </c:pt>
                <c:pt idx="5">
                  <c:v>652</c:v>
                </c:pt>
                <c:pt idx="6">
                  <c:v>528</c:v>
                </c:pt>
                <c:pt idx="7">
                  <c:v>571</c:v>
                </c:pt>
                <c:pt idx="8">
                  <c:v>707</c:v>
                </c:pt>
              </c:numCache>
            </c:numRef>
          </c:val>
        </c:ser>
        <c:marker val="1"/>
        <c:axId val="140773248"/>
        <c:axId val="140774784"/>
      </c:lineChart>
      <c:catAx>
        <c:axId val="1407732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0774784"/>
        <c:crosses val="autoZero"/>
        <c:auto val="1"/>
        <c:lblAlgn val="ctr"/>
        <c:lblOffset val="100"/>
      </c:catAx>
      <c:valAx>
        <c:axId val="14077478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TL</a:t>
                </a:r>
              </a:p>
            </c:rich>
          </c:tx>
          <c:layout>
            <c:manualLayout>
              <c:xMode val="edge"/>
              <c:yMode val="edge"/>
              <c:x val="8.7614542907695742E-2"/>
              <c:y val="7.5158338852503406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077324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Yaş Kayısı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Üretimi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220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927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409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646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510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411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825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654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336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Sayfa16!$A$4:$A$9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Sayfa16!$B$4:$B$9</c:f>
              <c:numCache>
                <c:formatCode>0</c:formatCode>
                <c:ptCount val="6"/>
                <c:pt idx="0">
                  <c:v>220927</c:v>
                </c:pt>
                <c:pt idx="1">
                  <c:v>409646</c:v>
                </c:pt>
                <c:pt idx="2">
                  <c:v>510000</c:v>
                </c:pt>
                <c:pt idx="3">
                  <c:v>411825</c:v>
                </c:pt>
                <c:pt idx="4">
                  <c:v>38654</c:v>
                </c:pt>
                <c:pt idx="5">
                  <c:v>336000</c:v>
                </c:pt>
              </c:numCache>
            </c:numRef>
          </c:val>
        </c:ser>
        <c:marker val="1"/>
        <c:axId val="140899072"/>
        <c:axId val="140900608"/>
      </c:lineChart>
      <c:catAx>
        <c:axId val="1408990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0900608"/>
        <c:crosses val="autoZero"/>
        <c:auto val="1"/>
        <c:lblAlgn val="ctr"/>
        <c:lblOffset val="100"/>
      </c:catAx>
      <c:valAx>
        <c:axId val="14090060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r>
                  <a:rPr lang="tr-TR" sz="1100">
                    <a:latin typeface="Arial" pitchFamily="34" charset="0"/>
                    <a:cs typeface="Arial" pitchFamily="34" charset="0"/>
                  </a:rPr>
                  <a:t>Ton</a:t>
                </a:r>
              </a:p>
            </c:rich>
          </c:tx>
          <c:layout>
            <c:manualLayout>
              <c:xMode val="edge"/>
              <c:yMode val="edge"/>
              <c:x val="0.101675332177932"/>
              <c:y val="8.2927023156048246E-2"/>
            </c:manualLayout>
          </c:layout>
        </c:title>
        <c:numFmt formatCode="0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0899072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İli Seçilmiş Bazı Meyvelerin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Üretim Miktarları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Sayfa17!$B$3</c:f>
              <c:strCache>
                <c:ptCount val="1"/>
                <c:pt idx="0">
                  <c:v>Elma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273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805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246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570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146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Sayfa17!$A$4:$A$8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Sayfa17!$B$4:$B$8</c:f>
              <c:numCache>
                <c:formatCode>General</c:formatCode>
                <c:ptCount val="5"/>
                <c:pt idx="0">
                  <c:v>23273</c:v>
                </c:pt>
                <c:pt idx="1">
                  <c:v>23805</c:v>
                </c:pt>
                <c:pt idx="2">
                  <c:v>24246</c:v>
                </c:pt>
                <c:pt idx="3">
                  <c:v>8570</c:v>
                </c:pt>
                <c:pt idx="4">
                  <c:v>41146</c:v>
                </c:pt>
              </c:numCache>
            </c:numRef>
          </c:val>
        </c:ser>
        <c:ser>
          <c:idx val="1"/>
          <c:order val="1"/>
          <c:tx>
            <c:strRef>
              <c:f>Sayfa17!$C$3</c:f>
              <c:strCache>
                <c:ptCount val="1"/>
                <c:pt idx="0">
                  <c:v>Üzüm</c:v>
                </c:pt>
              </c:strCache>
            </c:strRef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312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032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629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477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2.7238676003026809E-3"/>
                  <c:y val="-3.20641215103968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357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Sayfa17!$A$4:$A$8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Sayfa17!$C$4:$C$8</c:f>
              <c:numCache>
                <c:formatCode>General</c:formatCode>
                <c:ptCount val="5"/>
                <c:pt idx="0">
                  <c:v>16312</c:v>
                </c:pt>
                <c:pt idx="1">
                  <c:v>14032</c:v>
                </c:pt>
                <c:pt idx="2">
                  <c:v>12629</c:v>
                </c:pt>
                <c:pt idx="3">
                  <c:v>11477</c:v>
                </c:pt>
                <c:pt idx="4">
                  <c:v>10357</c:v>
                </c:pt>
              </c:numCache>
            </c:numRef>
          </c:val>
        </c:ser>
        <c:ser>
          <c:idx val="2"/>
          <c:order val="2"/>
          <c:tx>
            <c:strRef>
              <c:f>Sayfa17!$D$3</c:f>
              <c:strCache>
                <c:ptCount val="1"/>
                <c:pt idx="0">
                  <c:v>Dut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905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4109298850058297E-3"/>
                  <c:y val="-1.06880405034656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620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534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1.3619338001513361E-3"/>
                  <c:y val="-1.6032060755198429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941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-1.0688040503465621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 </a:t>
                    </a:r>
                    <a:r>
                      <a:rPr lang="en-US" dirty="0" smtClean="0"/>
                      <a:t>7317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Sayfa17!$A$4:$A$8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Sayfa17!$D$4:$D$8</c:f>
              <c:numCache>
                <c:formatCode>General</c:formatCode>
                <c:ptCount val="5"/>
                <c:pt idx="0">
                  <c:v>7905</c:v>
                </c:pt>
                <c:pt idx="1">
                  <c:v>7620</c:v>
                </c:pt>
                <c:pt idx="2">
                  <c:v>7534</c:v>
                </c:pt>
                <c:pt idx="3">
                  <c:v>3941</c:v>
                </c:pt>
                <c:pt idx="4">
                  <c:v>7317</c:v>
                </c:pt>
              </c:numCache>
            </c:numRef>
          </c:val>
        </c:ser>
        <c:ser>
          <c:idx val="3"/>
          <c:order val="3"/>
          <c:tx>
            <c:strRef>
              <c:f>Sayfa17!$E$3</c:f>
              <c:strCache>
                <c:ptCount val="1"/>
                <c:pt idx="0">
                  <c:v>Armut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399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088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619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850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0858014004540189E-3"/>
                  <c:y val="1.0688040503465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907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Sayfa17!$A$4:$A$8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Sayfa17!$E$4:$E$8</c:f>
              <c:numCache>
                <c:formatCode>General</c:formatCode>
                <c:ptCount val="5"/>
                <c:pt idx="0">
                  <c:v>4399</c:v>
                </c:pt>
                <c:pt idx="1">
                  <c:v>5088</c:v>
                </c:pt>
                <c:pt idx="2">
                  <c:v>4619</c:v>
                </c:pt>
                <c:pt idx="3">
                  <c:v>1850</c:v>
                </c:pt>
                <c:pt idx="4">
                  <c:v>5907</c:v>
                </c:pt>
              </c:numCache>
            </c:numRef>
          </c:val>
        </c:ser>
        <c:marker val="1"/>
        <c:axId val="141073024"/>
        <c:axId val="141017472"/>
      </c:lineChart>
      <c:catAx>
        <c:axId val="1410730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017472"/>
        <c:crosses val="autoZero"/>
        <c:auto val="1"/>
        <c:lblAlgn val="ctr"/>
        <c:lblOffset val="100"/>
      </c:catAx>
      <c:valAx>
        <c:axId val="14101747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r-TR"/>
                  <a:t>Ton</a:t>
                </a:r>
              </a:p>
            </c:rich>
          </c:tx>
          <c:layout>
            <c:manualLayout>
              <c:xMode val="edge"/>
              <c:yMode val="edge"/>
              <c:x val="7.8992160408777462E-2"/>
              <c:y val="0.13864218965128391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073024"/>
        <c:crosses val="autoZero"/>
        <c:crossBetween val="between"/>
      </c:valAx>
    </c:plotArea>
    <c:legend>
      <c:legendPos val="b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İli  Seçilmiş Bazı Sebze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Ürünlerin </a:t>
            </a:r>
          </a:p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Üretim Miktarları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0.11494608313291804"/>
          <c:y val="0.20565199001422221"/>
          <c:w val="0.86970763296918197"/>
          <c:h val="0.65332637762615164"/>
        </c:manualLayout>
      </c:layout>
      <c:lineChart>
        <c:grouping val="standard"/>
        <c:ser>
          <c:idx val="0"/>
          <c:order val="0"/>
          <c:tx>
            <c:strRef>
              <c:f>Sayfa18!$B$3</c:f>
              <c:strCache>
                <c:ptCount val="1"/>
                <c:pt idx="0">
                  <c:v>Domates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512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517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165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810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847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Sayfa18!$A$4:$A$8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Sayfa18!$B$4:$B$8</c:f>
              <c:numCache>
                <c:formatCode>General</c:formatCode>
                <c:ptCount val="5"/>
                <c:pt idx="0">
                  <c:v>35512</c:v>
                </c:pt>
                <c:pt idx="1">
                  <c:v>33517</c:v>
                </c:pt>
                <c:pt idx="2">
                  <c:v>35165</c:v>
                </c:pt>
                <c:pt idx="3">
                  <c:v>38810</c:v>
                </c:pt>
                <c:pt idx="4">
                  <c:v>39847</c:v>
                </c:pt>
              </c:numCache>
            </c:numRef>
          </c:val>
        </c:ser>
        <c:ser>
          <c:idx val="1"/>
          <c:order val="1"/>
          <c:tx>
            <c:strRef>
              <c:f>Sayfa18!$C$3</c:f>
              <c:strCache>
                <c:ptCount val="1"/>
                <c:pt idx="0">
                  <c:v>Salatalık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5804668719648806E-3"/>
                  <c:y val="-3.5017500478388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469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1153688727901108E-17"/>
                  <c:y val="-2.80140003827108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371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630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801400038271095E-2"/>
                </c:manualLayout>
              </c:layout>
              <c:showVal val="1"/>
            </c:dLbl>
            <c:dLbl>
              <c:idx val="4"/>
              <c:layout>
                <c:manualLayout>
                  <c:x val="-1.2556050461921051E-2"/>
                  <c:y val="9.33800012757031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357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Sayfa18!$A$4:$A$8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Sayfa18!$C$4:$C$8</c:f>
              <c:numCache>
                <c:formatCode>General</c:formatCode>
                <c:ptCount val="5"/>
                <c:pt idx="0">
                  <c:v>15469</c:v>
                </c:pt>
                <c:pt idx="1">
                  <c:v>15371</c:v>
                </c:pt>
                <c:pt idx="2">
                  <c:v>16630</c:v>
                </c:pt>
                <c:pt idx="3">
                  <c:v>17188</c:v>
                </c:pt>
                <c:pt idx="4">
                  <c:v>19357</c:v>
                </c:pt>
              </c:numCache>
            </c:numRef>
          </c:val>
        </c:ser>
        <c:ser>
          <c:idx val="2"/>
          <c:order val="2"/>
          <c:tx>
            <c:strRef>
              <c:f>Sayfa18!$D$3</c:f>
              <c:strCache>
                <c:ptCount val="1"/>
                <c:pt idx="0">
                  <c:v>Kavun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433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131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820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403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4.3248728109437785E-2"/>
                  <c:y val="-4.1482887895161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363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Sayfa18!$A$4:$A$8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Sayfa18!$D$4:$D$8</c:f>
              <c:numCache>
                <c:formatCode>General</c:formatCode>
                <c:ptCount val="5"/>
                <c:pt idx="0">
                  <c:v>14433</c:v>
                </c:pt>
                <c:pt idx="1">
                  <c:v>13131</c:v>
                </c:pt>
                <c:pt idx="2">
                  <c:v>13820</c:v>
                </c:pt>
                <c:pt idx="3">
                  <c:v>14403</c:v>
                </c:pt>
                <c:pt idx="4">
                  <c:v>19363</c:v>
                </c:pt>
              </c:numCache>
            </c:numRef>
          </c:val>
        </c:ser>
        <c:ser>
          <c:idx val="3"/>
          <c:order val="3"/>
          <c:tx>
            <c:strRef>
              <c:f>Sayfa18!$E$3</c:f>
              <c:strCache>
                <c:ptCount val="1"/>
                <c:pt idx="0">
                  <c:v>Karpuz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804668719648806E-3"/>
                  <c:y val="5.36933169146291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048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9023343598239E-3"/>
                  <c:y val="3.5017500478388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328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3951167179912195E-3"/>
                  <c:y val="2.10105002870332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909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3951167179912195E-3"/>
                  <c:y val="3.03485004146036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517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871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Sayfa18!$A$4:$A$8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Sayfa18!$E$4:$E$8</c:f>
              <c:numCache>
                <c:formatCode>General</c:formatCode>
                <c:ptCount val="5"/>
                <c:pt idx="0">
                  <c:v>14048</c:v>
                </c:pt>
                <c:pt idx="1">
                  <c:v>12328</c:v>
                </c:pt>
                <c:pt idx="2">
                  <c:v>11909</c:v>
                </c:pt>
                <c:pt idx="3">
                  <c:v>13517</c:v>
                </c:pt>
                <c:pt idx="4">
                  <c:v>12871</c:v>
                </c:pt>
              </c:numCache>
            </c:numRef>
          </c:val>
        </c:ser>
        <c:marker val="1"/>
        <c:axId val="141105408"/>
        <c:axId val="141234176"/>
      </c:lineChart>
      <c:catAx>
        <c:axId val="1411054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234176"/>
        <c:crosses val="autoZero"/>
        <c:auto val="1"/>
        <c:lblAlgn val="ctr"/>
        <c:lblOffset val="100"/>
      </c:catAx>
      <c:valAx>
        <c:axId val="1412341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050"/>
                </a:pPr>
                <a:r>
                  <a:rPr lang="tr-TR" sz="1050" dirty="0"/>
                  <a:t>Ton</a:t>
                </a:r>
              </a:p>
            </c:rich>
          </c:tx>
          <c:layout>
            <c:manualLayout>
              <c:xMode val="edge"/>
              <c:yMode val="edge"/>
              <c:x val="9.4620880327437526E-2"/>
              <c:y val="0.153541702192280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10540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>
                <a:solidFill>
                  <a:schemeClr val="bg1"/>
                </a:solidFill>
              </a:rPr>
              <a:t>Malatya İli Seçilmiş Bazı Tahıl Ürünlerinin Üretim Miktarları</a:t>
            </a:r>
          </a:p>
        </c:rich>
      </c:tx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0.12397914908582988"/>
          <c:y val="0.18650591246955403"/>
          <c:w val="0.85862267198168374"/>
          <c:h val="0.66791942838545448"/>
        </c:manualLayout>
      </c:layout>
      <c:lineChart>
        <c:grouping val="standard"/>
        <c:ser>
          <c:idx val="0"/>
          <c:order val="0"/>
          <c:tx>
            <c:strRef>
              <c:f>Sayfa19!$B$4</c:f>
              <c:strCache>
                <c:ptCount val="1"/>
                <c:pt idx="0">
                  <c:v>Buğday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112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386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111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067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2.50284369266369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357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608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113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324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Sayfa19!$A$5:$A$9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Sayfa19!$B$5:$B$9</c:f>
              <c:numCache>
                <c:formatCode>General</c:formatCode>
                <c:ptCount val="5"/>
                <c:pt idx="0">
                  <c:v>112386</c:v>
                </c:pt>
                <c:pt idx="1">
                  <c:v>111067</c:v>
                </c:pt>
                <c:pt idx="2">
                  <c:v>112357</c:v>
                </c:pt>
                <c:pt idx="3">
                  <c:v>65608</c:v>
                </c:pt>
                <c:pt idx="4">
                  <c:v>113324</c:v>
                </c:pt>
              </c:numCache>
            </c:numRef>
          </c:val>
        </c:ser>
        <c:ser>
          <c:idx val="1"/>
          <c:order val="1"/>
          <c:tx>
            <c:strRef>
              <c:f>Sayfa19!$C$4</c:f>
              <c:strCache>
                <c:ptCount val="1"/>
                <c:pt idx="0">
                  <c:v>Yonca(Yeşil Ot)</c:v>
                </c:pt>
              </c:strCache>
            </c:strRef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88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725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130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106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320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113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422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132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301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Sayfa19!$A$5:$A$9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Sayfa19!$C$5:$C$9</c:f>
              <c:numCache>
                <c:formatCode>General</c:formatCode>
                <c:ptCount val="5"/>
                <c:pt idx="0">
                  <c:v>88725</c:v>
                </c:pt>
                <c:pt idx="1">
                  <c:v>94130</c:v>
                </c:pt>
                <c:pt idx="2">
                  <c:v>106320</c:v>
                </c:pt>
                <c:pt idx="3">
                  <c:v>113422</c:v>
                </c:pt>
                <c:pt idx="4">
                  <c:v>132301</c:v>
                </c:pt>
              </c:numCache>
            </c:numRef>
          </c:val>
        </c:ser>
        <c:ser>
          <c:idx val="2"/>
          <c:order val="2"/>
          <c:tx>
            <c:strRef>
              <c:f>Sayfa19!$D$4</c:f>
              <c:strCache>
                <c:ptCount val="1"/>
                <c:pt idx="0">
                  <c:v>Arpa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541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1926181102362143E-2"/>
                  <c:y val="2.52651337523446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261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739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520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83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591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Sayfa19!$A$5:$A$9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Sayfa19!$D$5:$D$9</c:f>
              <c:numCache>
                <c:formatCode>General</c:formatCode>
                <c:ptCount val="5"/>
                <c:pt idx="0">
                  <c:v>64541</c:v>
                </c:pt>
                <c:pt idx="1">
                  <c:v>49261</c:v>
                </c:pt>
                <c:pt idx="2">
                  <c:v>62739</c:v>
                </c:pt>
                <c:pt idx="3">
                  <c:v>29520</c:v>
                </c:pt>
                <c:pt idx="4">
                  <c:v>83591</c:v>
                </c:pt>
              </c:numCache>
            </c:numRef>
          </c:val>
        </c:ser>
        <c:ser>
          <c:idx val="3"/>
          <c:order val="3"/>
          <c:tx>
            <c:strRef>
              <c:f>Sayfa19!$E$4</c:f>
              <c:strCache>
                <c:ptCount val="1"/>
                <c:pt idx="0">
                  <c:v>Mısır (slaj)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431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1.6393439096114862E-2"/>
                  <c:y val="-2.9579061822389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392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6393439096114862E-2"/>
                  <c:y val="1.3651874687256559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 </a:t>
                    </a:r>
                    <a:r>
                      <a:rPr lang="en-US" dirty="0" smtClean="0"/>
                      <a:t>55352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068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789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Sayfa19!$A$5:$A$9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Sayfa19!$E$5:$E$9</c:f>
              <c:numCache>
                <c:formatCode>General</c:formatCode>
                <c:ptCount val="5"/>
                <c:pt idx="0">
                  <c:v>48431</c:v>
                </c:pt>
                <c:pt idx="1">
                  <c:v>49392</c:v>
                </c:pt>
                <c:pt idx="2">
                  <c:v>55352</c:v>
                </c:pt>
                <c:pt idx="3">
                  <c:v>56068</c:v>
                </c:pt>
                <c:pt idx="4">
                  <c:v>54789</c:v>
                </c:pt>
              </c:numCache>
            </c:numRef>
          </c:val>
        </c:ser>
        <c:marker val="1"/>
        <c:axId val="141305728"/>
        <c:axId val="141307264"/>
      </c:lineChart>
      <c:catAx>
        <c:axId val="141305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/>
            </a:pPr>
            <a:endParaRPr lang="tr-TR"/>
          </a:p>
        </c:txPr>
        <c:crossAx val="141307264"/>
        <c:crosses val="autoZero"/>
        <c:auto val="1"/>
        <c:lblAlgn val="ctr"/>
        <c:lblOffset val="100"/>
      </c:catAx>
      <c:valAx>
        <c:axId val="14130726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r-TR"/>
                  <a:t>Ton</a:t>
                </a:r>
              </a:p>
            </c:rich>
          </c:tx>
          <c:layout>
            <c:manualLayout>
              <c:xMode val="edge"/>
              <c:yMode val="edge"/>
              <c:x val="6.2898622047244265E-2"/>
              <c:y val="0.1118021483664156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0"/>
            </a:pPr>
            <a:endParaRPr lang="tr-TR"/>
          </a:p>
        </c:txPr>
        <c:crossAx val="141305728"/>
        <c:crosses val="autoZero"/>
        <c:crossBetween val="between"/>
      </c:valAx>
    </c:plotArea>
    <c:legend>
      <c:legendPos val="b"/>
      <c:txPr>
        <a:bodyPr/>
        <a:lstStyle/>
        <a:p>
          <a:pPr>
            <a:defRPr sz="1100"/>
          </a:pPr>
          <a:endParaRPr lang="tr-TR"/>
        </a:p>
      </c:txPr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tr-T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Kişi Başına Toplam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Elektrik Tüketimi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Sayfa20!$C$16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388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564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671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767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955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Sayfa20!$B$17:$B$22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Sayfa20!$C$17:$C$22</c:f>
              <c:numCache>
                <c:formatCode>General</c:formatCode>
                <c:ptCount val="6"/>
                <c:pt idx="0">
                  <c:v>1388</c:v>
                </c:pt>
                <c:pt idx="1">
                  <c:v>1518</c:v>
                </c:pt>
                <c:pt idx="2">
                  <c:v>1564</c:v>
                </c:pt>
                <c:pt idx="3">
                  <c:v>1671</c:v>
                </c:pt>
                <c:pt idx="4">
                  <c:v>1767</c:v>
                </c:pt>
                <c:pt idx="5">
                  <c:v>1955</c:v>
                </c:pt>
              </c:numCache>
            </c:numRef>
          </c:val>
        </c:ser>
        <c:ser>
          <c:idx val="1"/>
          <c:order val="1"/>
          <c:tx>
            <c:strRef>
              <c:f>Sayfa20!$D$16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162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334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490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577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583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669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Sayfa20!$B$17:$B$22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Sayfa20!$D$17:$D$22</c:f>
              <c:numCache>
                <c:formatCode>General</c:formatCode>
                <c:ptCount val="6"/>
                <c:pt idx="0">
                  <c:v>2162</c:v>
                </c:pt>
                <c:pt idx="1">
                  <c:v>2334</c:v>
                </c:pt>
                <c:pt idx="2">
                  <c:v>2490</c:v>
                </c:pt>
                <c:pt idx="3">
                  <c:v>2577</c:v>
                </c:pt>
                <c:pt idx="4">
                  <c:v>2583</c:v>
                </c:pt>
                <c:pt idx="5">
                  <c:v>2669</c:v>
                </c:pt>
              </c:numCache>
            </c:numRef>
          </c:val>
        </c:ser>
        <c:marker val="1"/>
        <c:axId val="141401088"/>
        <c:axId val="141439744"/>
      </c:lineChart>
      <c:catAx>
        <c:axId val="1414010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439744"/>
        <c:crosses val="autoZero"/>
        <c:auto val="1"/>
        <c:lblAlgn val="ctr"/>
        <c:lblOffset val="100"/>
      </c:catAx>
      <c:valAx>
        <c:axId val="14143974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r-TR"/>
                  <a:t>KWH</a:t>
                </a:r>
              </a:p>
            </c:rich>
          </c:tx>
          <c:layout>
            <c:manualLayout>
              <c:xMode val="edge"/>
              <c:yMode val="edge"/>
              <c:x val="6.5428824049513834E-2"/>
              <c:y val="6.2367301174731993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40108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Malatyalıların İkamet Ettikleri İller 2015</a:t>
            </a:r>
          </a:p>
        </c:rich>
      </c:tx>
      <c:layout/>
      <c:spPr>
        <a:solidFill>
          <a:srgbClr val="C00000"/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6.1163745596445392E-2"/>
                  <c:y val="-7.5262974378291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Malatya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609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149</a:t>
                    </a:r>
                    <a:r>
                      <a:rPr lang="en-US" dirty="0"/>
                      <a:t>
45,8%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10501339459991904"/>
                  <c:y val="-7.57910864856748E-2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6.2465242463423817E-2"/>
                  <c:y val="0.180857399550532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Ankara
</a:t>
                    </a:r>
                    <a:r>
                      <a:rPr lang="en-US" dirty="0" smtClean="0"/>
                      <a:t>51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545</a:t>
                    </a:r>
                    <a:r>
                      <a:rPr lang="en-US" dirty="0"/>
                      <a:t>
3,9%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0.14261335016402574"/>
                  <c:y val="5.803443036428281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İzmir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34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190</a:t>
                    </a:r>
                    <a:r>
                      <a:rPr lang="en-US" dirty="0"/>
                      <a:t>
2,6%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8.6574794411200945E-2"/>
                  <c:y val="-4.23414412327875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Adana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25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642</a:t>
                    </a:r>
                    <a:r>
                      <a:rPr lang="en-US" dirty="0"/>
                      <a:t>
1,9%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0.18043828483721491"/>
                  <c:y val="2.959697198757645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Diğer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iller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206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116</a:t>
                    </a:r>
                    <a:r>
                      <a:rPr lang="en-US" dirty="0"/>
                      <a:t>
15,5%</a:t>
                    </a:r>
                  </a:p>
                </c:rich>
              </c:tx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  <c:showCatName val="1"/>
            <c:showPercent val="1"/>
            <c:showLeaderLines val="1"/>
          </c:dLbls>
          <c:cat>
            <c:strRef>
              <c:f>Sayfa5!$A$4:$A$9</c:f>
              <c:strCache>
                <c:ptCount val="6"/>
                <c:pt idx="0">
                  <c:v>Malatya</c:v>
                </c:pt>
                <c:pt idx="1">
                  <c:v>İstanbul</c:v>
                </c:pt>
                <c:pt idx="2">
                  <c:v>Ankara</c:v>
                </c:pt>
                <c:pt idx="3">
                  <c:v>İzmir</c:v>
                </c:pt>
                <c:pt idx="4">
                  <c:v>Adana</c:v>
                </c:pt>
                <c:pt idx="5">
                  <c:v>Diğer iller</c:v>
                </c:pt>
              </c:strCache>
            </c:strRef>
          </c:cat>
          <c:val>
            <c:numRef>
              <c:f>Sayfa5!$B$4:$B$9</c:f>
              <c:numCache>
                <c:formatCode>General</c:formatCode>
                <c:ptCount val="6"/>
                <c:pt idx="0">
                  <c:v>609149</c:v>
                </c:pt>
                <c:pt idx="1">
                  <c:v>404504</c:v>
                </c:pt>
                <c:pt idx="2">
                  <c:v>51545</c:v>
                </c:pt>
                <c:pt idx="3">
                  <c:v>34190</c:v>
                </c:pt>
                <c:pt idx="4">
                  <c:v>25642</c:v>
                </c:pt>
                <c:pt idx="5">
                  <c:v>206116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Kullanım Yerlerine Göre Elektrik Tüketimi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Sayfa21!$C$16</c:f>
              <c:strCache>
                <c:ptCount val="1"/>
                <c:pt idx="0">
                  <c:v>Sanayi işletmesi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Sayfa21!$C$17:$C$21</c:f>
              <c:numCache>
                <c:formatCode>General</c:formatCode>
                <c:ptCount val="5"/>
                <c:pt idx="0">
                  <c:v>87887</c:v>
                </c:pt>
                <c:pt idx="1">
                  <c:v>80909</c:v>
                </c:pt>
                <c:pt idx="2">
                  <c:v>97066</c:v>
                </c:pt>
                <c:pt idx="3">
                  <c:v>92924</c:v>
                </c:pt>
                <c:pt idx="4">
                  <c:v>119237</c:v>
                </c:pt>
              </c:numCache>
            </c:numRef>
          </c:val>
        </c:ser>
        <c:ser>
          <c:idx val="1"/>
          <c:order val="1"/>
          <c:tx>
            <c:strRef>
              <c:f>Sayfa21!$D$16</c:f>
              <c:strCache>
                <c:ptCount val="1"/>
                <c:pt idx="0">
                  <c:v>Ticarethane</c:v>
                </c:pt>
              </c:strCache>
            </c:strRef>
          </c:tx>
          <c:dLbls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Sayfa21!$D$17:$D$21</c:f>
              <c:numCache>
                <c:formatCode>General</c:formatCode>
                <c:ptCount val="5"/>
                <c:pt idx="0">
                  <c:v>425780</c:v>
                </c:pt>
                <c:pt idx="1">
                  <c:v>456795</c:v>
                </c:pt>
                <c:pt idx="2">
                  <c:v>531297</c:v>
                </c:pt>
                <c:pt idx="3">
                  <c:v>544900</c:v>
                </c:pt>
                <c:pt idx="4">
                  <c:v>578105</c:v>
                </c:pt>
              </c:numCache>
            </c:numRef>
          </c:val>
        </c:ser>
        <c:ser>
          <c:idx val="2"/>
          <c:order val="2"/>
          <c:tx>
            <c:strRef>
              <c:f>Sayfa21!$E$16</c:f>
              <c:strCache>
                <c:ptCount val="1"/>
                <c:pt idx="0">
                  <c:v>Mesken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solidFill>
                <a:srgbClr val="92D050"/>
              </a:solidFill>
            </c:sp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Sayfa21!$E$17:$E$21</c:f>
              <c:numCache>
                <c:formatCode>General</c:formatCode>
                <c:ptCount val="5"/>
                <c:pt idx="0">
                  <c:v>148317</c:v>
                </c:pt>
                <c:pt idx="1">
                  <c:v>156852</c:v>
                </c:pt>
                <c:pt idx="2">
                  <c:v>175901</c:v>
                </c:pt>
                <c:pt idx="3">
                  <c:v>178390</c:v>
                </c:pt>
                <c:pt idx="4">
                  <c:v>219343</c:v>
                </c:pt>
              </c:numCache>
            </c:numRef>
          </c:val>
        </c:ser>
        <c:ser>
          <c:idx val="3"/>
          <c:order val="3"/>
          <c:tx>
            <c:strRef>
              <c:f>Sayfa21!$F$16</c:f>
              <c:strCache>
                <c:ptCount val="1"/>
                <c:pt idx="0">
                  <c:v>Tarımsal sulama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Sayfa21!$F$17:$F$21</c:f>
              <c:numCache>
                <c:formatCode>General</c:formatCode>
                <c:ptCount val="5"/>
                <c:pt idx="0">
                  <c:v>312104</c:v>
                </c:pt>
                <c:pt idx="1">
                  <c:v>327226</c:v>
                </c:pt>
                <c:pt idx="2">
                  <c:v>332486</c:v>
                </c:pt>
                <c:pt idx="3">
                  <c:v>381585</c:v>
                </c:pt>
                <c:pt idx="4">
                  <c:v>418886</c:v>
                </c:pt>
              </c:numCache>
            </c:numRef>
          </c:val>
        </c:ser>
        <c:ser>
          <c:idx val="4"/>
          <c:order val="4"/>
          <c:tx>
            <c:strRef>
              <c:f>Sayfa21!$G$16</c:f>
              <c:strCache>
                <c:ptCount val="1"/>
                <c:pt idx="0">
                  <c:v>Sokak aydınlatma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4.1884683222072998E-3"/>
                  <c:y val="-5.0526170611362241E-2"/>
                </c:manualLayout>
              </c:layout>
              <c:showVal val="1"/>
            </c:dLbl>
            <c:dLbl>
              <c:idx val="1"/>
              <c:layout>
                <c:manualLayout>
                  <c:x val="-1.3961561074024443E-3"/>
                  <c:y val="-3.929813269772625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087710426249921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2105142176135119E-2"/>
                </c:manualLayout>
              </c:layout>
              <c:showVal val="1"/>
            </c:dLbl>
            <c:dLbl>
              <c:idx val="4"/>
              <c:layout>
                <c:manualLayout>
                  <c:x val="1.3960461738507853E-3"/>
                  <c:y val="-4.2105142176135119E-2"/>
                </c:manualLayout>
              </c:layout>
              <c:showVal val="1"/>
            </c:dLbl>
            <c:spPr>
              <a:solidFill>
                <a:srgbClr val="FF00FF"/>
              </a:solidFill>
            </c:sp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Sayfa21!$G$17:$G$21</c:f>
              <c:numCache>
                <c:formatCode>General</c:formatCode>
                <c:ptCount val="5"/>
                <c:pt idx="0">
                  <c:v>61612</c:v>
                </c:pt>
                <c:pt idx="1">
                  <c:v>86977</c:v>
                </c:pt>
                <c:pt idx="2">
                  <c:v>80439</c:v>
                </c:pt>
                <c:pt idx="3">
                  <c:v>70424</c:v>
                </c:pt>
                <c:pt idx="4">
                  <c:v>84191</c:v>
                </c:pt>
              </c:numCache>
            </c:numRef>
          </c:val>
        </c:ser>
        <c:ser>
          <c:idx val="5"/>
          <c:order val="5"/>
          <c:tx>
            <c:strRef>
              <c:f>Sayfa21!$H$16</c:f>
              <c:strCache>
                <c:ptCount val="1"/>
                <c:pt idx="0">
                  <c:v>Resmi daire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3902052329036629E-2"/>
                  <c:y val="-1.6231881094258896E-2"/>
                </c:manualLayout>
              </c:layout>
              <c:showVal val="1"/>
            </c:dLbl>
            <c:dLbl>
              <c:idx val="1"/>
              <c:layout>
                <c:manualLayout>
                  <c:x val="-5.5846244296097703E-3"/>
                  <c:y val="-2.526308530568112E-2"/>
                </c:manualLayout>
              </c:layout>
              <c:showVal val="1"/>
            </c:dLbl>
            <c:spPr>
              <a:solidFill>
                <a:srgbClr val="FFFF00"/>
              </a:solidFill>
            </c:sp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Sayfa21!$H$17:$H$21</c:f>
              <c:numCache>
                <c:formatCode>General</c:formatCode>
                <c:ptCount val="5"/>
                <c:pt idx="0">
                  <c:v>59902</c:v>
                </c:pt>
                <c:pt idx="1">
                  <c:v>41886</c:v>
                </c:pt>
                <c:pt idx="2">
                  <c:v>21962</c:v>
                </c:pt>
                <c:pt idx="3">
                  <c:v>36106</c:v>
                </c:pt>
                <c:pt idx="4">
                  <c:v>39163</c:v>
                </c:pt>
              </c:numCache>
            </c:numRef>
          </c:val>
        </c:ser>
        <c:ser>
          <c:idx val="6"/>
          <c:order val="6"/>
          <c:tx>
            <c:strRef>
              <c:f>Sayfa21!$I$16</c:f>
              <c:strCache>
                <c:ptCount val="1"/>
                <c:pt idx="0">
                  <c:v>Diğer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1"/>
              <c:layout>
                <c:manualLayout>
                  <c:x val="1.2565404966621977E-2"/>
                  <c:y val="1.1228037913635951E-2"/>
                </c:manualLayout>
              </c:layout>
              <c:showVal val="1"/>
            </c:dLbl>
            <c:dLbl>
              <c:idx val="2"/>
              <c:layout>
                <c:manualLayout>
                  <c:x val="-1.3961561074024443E-3"/>
                  <c:y val="-3.3684113740908191E-2"/>
                </c:manualLayout>
              </c:layout>
              <c:showVal val="1"/>
            </c:dLbl>
            <c:dLbl>
              <c:idx val="3"/>
              <c:layout>
                <c:manualLayout>
                  <c:x val="-1.0238359846544687E-16"/>
                  <c:y val="-3.929813269772625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5.3333180089771351E-2"/>
                </c:manualLayout>
              </c:layout>
              <c:showVal val="1"/>
            </c:dLbl>
            <c:spPr>
              <a:solidFill>
                <a:srgbClr val="FFC000"/>
              </a:solidFill>
            </c:sp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Sayfa21!$I$17:$I$21</c:f>
              <c:numCache>
                <c:formatCode>General</c:formatCode>
                <c:ptCount val="5"/>
                <c:pt idx="0">
                  <c:v>28759</c:v>
                </c:pt>
                <c:pt idx="1">
                  <c:v>35112</c:v>
                </c:pt>
                <c:pt idx="2">
                  <c:v>35108</c:v>
                </c:pt>
                <c:pt idx="3">
                  <c:v>42814</c:v>
                </c:pt>
                <c:pt idx="4">
                  <c:v>45880</c:v>
                </c:pt>
              </c:numCache>
            </c:numRef>
          </c:val>
        </c:ser>
        <c:shape val="box"/>
        <c:axId val="141555200"/>
        <c:axId val="141556736"/>
        <c:axId val="0"/>
      </c:bar3DChart>
      <c:catAx>
        <c:axId val="1415552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tr-TR"/>
          </a:p>
        </c:txPr>
        <c:crossAx val="141556736"/>
        <c:crosses val="autoZero"/>
        <c:auto val="1"/>
        <c:lblAlgn val="ctr"/>
        <c:lblOffset val="100"/>
      </c:catAx>
      <c:valAx>
        <c:axId val="1415567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tr-TR"/>
          </a:p>
        </c:txPr>
        <c:crossAx val="141555200"/>
        <c:crosses val="autoZero"/>
        <c:crossBetween val="between"/>
      </c:valAx>
    </c:plotArea>
    <c:legend>
      <c:legendPos val="b"/>
    </c:legend>
    <c:plotVisOnly val="1"/>
  </c:chart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İşsizlik Oranı %</a:t>
            </a:r>
          </a:p>
        </c:rich>
      </c:tx>
      <c:spPr>
        <a:solidFill>
          <a:srgbClr val="C00000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5.5701178826364078E-2"/>
          <c:y val="0.13017355555220558"/>
          <c:w val="0.94429882117363595"/>
          <c:h val="0.72054454965790649"/>
        </c:manualLayout>
      </c:layout>
      <c:bar3DChart>
        <c:barDir val="col"/>
        <c:grouping val="clustered"/>
        <c:ser>
          <c:idx val="0"/>
          <c:order val="0"/>
          <c:tx>
            <c:strRef>
              <c:f>Sayfa23!$B$3</c:f>
              <c:strCache>
                <c:ptCount val="1"/>
                <c:pt idx="0">
                  <c:v>TRB1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4.2327896550176545E-3"/>
                  <c:y val="-7.1971607440125596E-2"/>
                </c:manualLayout>
              </c:layout>
              <c:showVal val="1"/>
            </c:dLbl>
            <c:dLbl>
              <c:idx val="1"/>
              <c:layout>
                <c:manualLayout>
                  <c:x val="-2.8557443066201719E-3"/>
                  <c:y val="-4.7498314837826232E-2"/>
                </c:manualLayout>
              </c:layout>
              <c:showVal val="1"/>
            </c:dLbl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Sayfa23!$A$4:$A$5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Sayfa23!$B$4:$B$5</c:f>
              <c:numCache>
                <c:formatCode>0.0</c:formatCode>
                <c:ptCount val="2"/>
                <c:pt idx="0">
                  <c:v>7.5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Sayfa23!$C$3</c:f>
              <c:strCache>
                <c:ptCount val="1"/>
                <c:pt idx="0">
                  <c:v>Türkiye</c:v>
                </c:pt>
              </c:strCache>
            </c:strRef>
          </c:tx>
          <c:dLbls>
            <c:dLbl>
              <c:idx val="0"/>
              <c:layout>
                <c:manualLayout>
                  <c:x val="1.8342088505076463E-2"/>
                  <c:y val="-7.9599308275922931E-2"/>
                </c:manualLayout>
              </c:layout>
              <c:showVal val="1"/>
            </c:dLbl>
            <c:dLbl>
              <c:idx val="1"/>
              <c:layout>
                <c:manualLayout>
                  <c:x val="2.1197721714855396E-2"/>
                  <c:y val="-0.10766883386777561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Sayfa23!$A$4:$A$5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Sayfa23!$C$4:$C$5</c:f>
              <c:numCache>
                <c:formatCode>0.0</c:formatCode>
                <c:ptCount val="2"/>
                <c:pt idx="0">
                  <c:v>9.9</c:v>
                </c:pt>
                <c:pt idx="1">
                  <c:v>10.3</c:v>
                </c:pt>
              </c:numCache>
            </c:numRef>
          </c:val>
        </c:ser>
        <c:shape val="box"/>
        <c:axId val="141641216"/>
        <c:axId val="141642752"/>
        <c:axId val="0"/>
      </c:bar3DChart>
      <c:catAx>
        <c:axId val="141641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141642752"/>
        <c:crosses val="autoZero"/>
        <c:auto val="1"/>
        <c:lblAlgn val="ctr"/>
        <c:lblOffset val="100"/>
      </c:catAx>
      <c:valAx>
        <c:axId val="141642752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tr-TR"/>
          </a:p>
        </c:txPr>
        <c:crossAx val="141641216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tr-TR"/>
        </a:p>
      </c:txPr>
    </c:legend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İşgücü Durumu,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2015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Sayfa24!$B$2</c:f>
              <c:strCache>
                <c:ptCount val="1"/>
                <c:pt idx="0">
                  <c:v>TRB1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Sayfa24!$A$3:$A$6</c:f>
              <c:strCache>
                <c:ptCount val="4"/>
                <c:pt idx="0">
                  <c:v>İşgücüne Katılma Oranı (%)</c:v>
                </c:pt>
                <c:pt idx="1">
                  <c:v>İşsizlik Oranı (%)</c:v>
                </c:pt>
                <c:pt idx="2">
                  <c:v>Tarım Dışı İşsizlik Oranı (%)</c:v>
                </c:pt>
                <c:pt idx="3">
                  <c:v>İstihdam Oranı (%)</c:v>
                </c:pt>
              </c:strCache>
            </c:strRef>
          </c:cat>
          <c:val>
            <c:numRef>
              <c:f>Sayfa24!$B$3:$B$6</c:f>
              <c:numCache>
                <c:formatCode>General</c:formatCode>
                <c:ptCount val="4"/>
                <c:pt idx="0">
                  <c:v>48.2</c:v>
                </c:pt>
                <c:pt idx="1">
                  <c:v>8</c:v>
                </c:pt>
                <c:pt idx="2">
                  <c:v>10.9</c:v>
                </c:pt>
                <c:pt idx="3">
                  <c:v>44.3</c:v>
                </c:pt>
              </c:numCache>
            </c:numRef>
          </c:val>
        </c:ser>
        <c:ser>
          <c:idx val="1"/>
          <c:order val="1"/>
          <c:tx>
            <c:strRef>
              <c:f>Sayfa24!$C$2</c:f>
              <c:strCache>
                <c:ptCount val="1"/>
                <c:pt idx="0">
                  <c:v>Türkiye</c:v>
                </c:pt>
              </c:strCache>
            </c:strRef>
          </c:tx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Sayfa24!$A$3:$A$6</c:f>
              <c:strCache>
                <c:ptCount val="4"/>
                <c:pt idx="0">
                  <c:v>İşgücüne Katılma Oranı (%)</c:v>
                </c:pt>
                <c:pt idx="1">
                  <c:v>İşsizlik Oranı (%)</c:v>
                </c:pt>
                <c:pt idx="2">
                  <c:v>Tarım Dışı İşsizlik Oranı (%)</c:v>
                </c:pt>
                <c:pt idx="3">
                  <c:v>İstihdam Oranı (%)</c:v>
                </c:pt>
              </c:strCache>
            </c:strRef>
          </c:cat>
          <c:val>
            <c:numRef>
              <c:f>Sayfa24!$C$3:$C$6</c:f>
              <c:numCache>
                <c:formatCode>General</c:formatCode>
                <c:ptCount val="4"/>
                <c:pt idx="0">
                  <c:v>51.3</c:v>
                </c:pt>
                <c:pt idx="1">
                  <c:v>10.3</c:v>
                </c:pt>
                <c:pt idx="2">
                  <c:v>12.4</c:v>
                </c:pt>
                <c:pt idx="3">
                  <c:v>46</c:v>
                </c:pt>
              </c:numCache>
            </c:numRef>
          </c:val>
        </c:ser>
        <c:shape val="box"/>
        <c:axId val="141833728"/>
        <c:axId val="141835264"/>
        <c:axId val="0"/>
      </c:bar3DChart>
      <c:catAx>
        <c:axId val="1418337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835264"/>
        <c:crosses val="autoZero"/>
        <c:auto val="1"/>
        <c:lblAlgn val="ctr"/>
        <c:lblOffset val="100"/>
      </c:catAx>
      <c:valAx>
        <c:axId val="1418352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83372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İşsizlik Oranı</a:t>
            </a:r>
          </a:p>
        </c:rich>
      </c:tx>
      <c:spPr>
        <a:solidFill>
          <a:schemeClr val="accent2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Sayfa1!$B$1</c:f>
              <c:strCache>
                <c:ptCount val="1"/>
                <c:pt idx="0">
                  <c:v>Türkiye</c:v>
                </c:pt>
              </c:strCache>
            </c:strRef>
          </c:tx>
          <c:spPr>
            <a:ln w="44450">
              <a:solidFill>
                <a:srgbClr val="00B0F0"/>
              </a:solidFill>
            </a:ln>
          </c:spPr>
          <c:marker>
            <c:symbol val="none"/>
          </c:marke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11</c:v>
                </c:pt>
                <c:pt idx="1">
                  <c:v>14</c:v>
                </c:pt>
                <c:pt idx="2">
                  <c:v>11.9</c:v>
                </c:pt>
                <c:pt idx="3">
                  <c:v>9.8000000000000007</c:v>
                </c:pt>
                <c:pt idx="4">
                  <c:v>9.2000000000000011</c:v>
                </c:pt>
                <c:pt idx="5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Malatya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0"/>
              <c:layout>
                <c:manualLayout>
                  <c:x val="-4.3811610076670324E-2"/>
                  <c:y val="-3.673093519853219E-2"/>
                </c:manualLayout>
              </c:layout>
              <c:showVal val="1"/>
            </c:dLbl>
            <c:dLbl>
              <c:idx val="1"/>
              <c:layout>
                <c:manualLayout>
                  <c:x val="-8.5432639649506981E-2"/>
                  <c:y val="-3.3057841678678992E-2"/>
                </c:manualLayout>
              </c:layout>
              <c:showVal val="1"/>
            </c:dLbl>
            <c:dLbl>
              <c:idx val="2"/>
              <c:layout>
                <c:manualLayout>
                  <c:x val="-4.3811610076670324E-2"/>
                  <c:y val="2.2038561119119292E-2"/>
                </c:manualLayout>
              </c:layout>
              <c:showVal val="1"/>
            </c:dLbl>
            <c:dLbl>
              <c:idx val="3"/>
              <c:layout>
                <c:manualLayout>
                  <c:x val="-4.6002190580503831E-2"/>
                  <c:y val="3.6730935198532155E-2"/>
                </c:manualLayout>
              </c:layout>
              <c:showVal val="1"/>
            </c:dLbl>
            <c:dLbl>
              <c:idx val="4"/>
              <c:layout>
                <c:manualLayout>
                  <c:x val="-4.6002190580503831E-2"/>
                  <c:y val="2.9384748158825656E-2"/>
                </c:manualLayout>
              </c:layout>
              <c:showVal val="1"/>
            </c:dLbl>
            <c:dLbl>
              <c:idx val="5"/>
              <c:layout>
                <c:manualLayout>
                  <c:x val="-1.0952902519167581E-2"/>
                  <c:y val="2.5711654638972573E-2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  <c:pt idx="0">
                  <c:v>11.5</c:v>
                </c:pt>
                <c:pt idx="1">
                  <c:v>14.6</c:v>
                </c:pt>
                <c:pt idx="2">
                  <c:v>9.5</c:v>
                </c:pt>
                <c:pt idx="3">
                  <c:v>9.2000000000000011</c:v>
                </c:pt>
                <c:pt idx="4">
                  <c:v>6.8</c:v>
                </c:pt>
                <c:pt idx="5">
                  <c:v>7.8</c:v>
                </c:pt>
              </c:numCache>
            </c:numRef>
          </c:val>
        </c:ser>
        <c:marker val="1"/>
        <c:axId val="141751424"/>
        <c:axId val="141752960"/>
      </c:lineChart>
      <c:catAx>
        <c:axId val="141751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141752960"/>
        <c:crosses val="autoZero"/>
        <c:auto val="1"/>
        <c:lblAlgn val="ctr"/>
        <c:lblOffset val="100"/>
      </c:catAx>
      <c:valAx>
        <c:axId val="14175296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r>
                  <a:rPr lang="tr-TR" sz="1050">
                    <a:latin typeface="Arial" pitchFamily="34" charset="0"/>
                    <a:cs typeface="Arial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6.4460490241685986E-2"/>
              <c:y val="6.5171175182653668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751424"/>
        <c:crosses val="autoZero"/>
        <c:crossBetween val="between"/>
      </c:valAx>
    </c:plotArea>
    <c:legend>
      <c:legendPos val="b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İktisadi Faaliyet</a:t>
            </a:r>
            <a:r>
              <a:rPr lang="tr-TR"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Kollarına Göre İstihdam Oranı (%)</a:t>
            </a:r>
            <a:endParaRPr lang="tr-TR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Sayfa25!$A$12</c:f>
              <c:strCache>
                <c:ptCount val="1"/>
                <c:pt idx="0">
                  <c:v>Tarım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multiLvlStrRef>
              <c:f>Sayfa25!$B$10:$E$11</c:f>
              <c:multiLvlStrCache>
                <c:ptCount val="4"/>
                <c:lvl>
                  <c:pt idx="0">
                    <c:v>TRB1</c:v>
                  </c:pt>
                  <c:pt idx="1">
                    <c:v>Türkiye</c:v>
                  </c:pt>
                  <c:pt idx="2">
                    <c:v>TRB1</c:v>
                  </c:pt>
                  <c:pt idx="3">
                    <c:v>Türkiye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Sayfa25!$B$12:$E$12</c:f>
              <c:numCache>
                <c:formatCode>0.0</c:formatCode>
                <c:ptCount val="4"/>
                <c:pt idx="0">
                  <c:v>31.5</c:v>
                </c:pt>
                <c:pt idx="1">
                  <c:v>21.1</c:v>
                </c:pt>
                <c:pt idx="2">
                  <c:v>29.3</c:v>
                </c:pt>
                <c:pt idx="3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Sayfa25!$A$13</c:f>
              <c:strCache>
                <c:ptCount val="1"/>
                <c:pt idx="0">
                  <c:v>Sanayi</c:v>
                </c:pt>
              </c:strCache>
            </c:strRef>
          </c:tx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multiLvlStrRef>
              <c:f>Sayfa25!$B$10:$E$11</c:f>
              <c:multiLvlStrCache>
                <c:ptCount val="4"/>
                <c:lvl>
                  <c:pt idx="0">
                    <c:v>TRB1</c:v>
                  </c:pt>
                  <c:pt idx="1">
                    <c:v>Türkiye</c:v>
                  </c:pt>
                  <c:pt idx="2">
                    <c:v>TRB1</c:v>
                  </c:pt>
                  <c:pt idx="3">
                    <c:v>Türkiye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Sayfa25!$B$13:$E$13</c:f>
              <c:numCache>
                <c:formatCode>0.0</c:formatCode>
                <c:ptCount val="4"/>
                <c:pt idx="0">
                  <c:v>18.100000000000001</c:v>
                </c:pt>
                <c:pt idx="1">
                  <c:v>27.9</c:v>
                </c:pt>
                <c:pt idx="2">
                  <c:v>18</c:v>
                </c:pt>
                <c:pt idx="3">
                  <c:v>27.2</c:v>
                </c:pt>
              </c:numCache>
            </c:numRef>
          </c:val>
        </c:ser>
        <c:ser>
          <c:idx val="2"/>
          <c:order val="2"/>
          <c:tx>
            <c:strRef>
              <c:f>Sayfa25!$A$14</c:f>
              <c:strCache>
                <c:ptCount val="1"/>
                <c:pt idx="0">
                  <c:v>Hizmetler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multiLvlStrRef>
              <c:f>Sayfa25!$B$10:$E$11</c:f>
              <c:multiLvlStrCache>
                <c:ptCount val="4"/>
                <c:lvl>
                  <c:pt idx="0">
                    <c:v>TRB1</c:v>
                  </c:pt>
                  <c:pt idx="1">
                    <c:v>Türkiye</c:v>
                  </c:pt>
                  <c:pt idx="2">
                    <c:v>TRB1</c:v>
                  </c:pt>
                  <c:pt idx="3">
                    <c:v>Türkiye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Sayfa25!$B$14:$E$14</c:f>
              <c:numCache>
                <c:formatCode>0.0</c:formatCode>
                <c:ptCount val="4"/>
                <c:pt idx="0">
                  <c:v>50.4</c:v>
                </c:pt>
                <c:pt idx="1">
                  <c:v>51</c:v>
                </c:pt>
                <c:pt idx="2">
                  <c:v>52.7</c:v>
                </c:pt>
                <c:pt idx="3">
                  <c:v>52.2</c:v>
                </c:pt>
              </c:numCache>
            </c:numRef>
          </c:val>
        </c:ser>
        <c:shape val="box"/>
        <c:axId val="141953664"/>
        <c:axId val="141959552"/>
        <c:axId val="0"/>
      </c:bar3DChart>
      <c:catAx>
        <c:axId val="141953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959552"/>
        <c:crosses val="autoZero"/>
        <c:auto val="1"/>
        <c:lblAlgn val="ctr"/>
        <c:lblOffset val="100"/>
      </c:catAx>
      <c:valAx>
        <c:axId val="141959552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1953664"/>
        <c:crosses val="autoZero"/>
        <c:crossBetween val="between"/>
      </c:valAx>
    </c:plotArea>
    <c:legend>
      <c:legendPos val="b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İş Kayıtlarına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Göre Girişim Sayıları (%), 2015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Sayfa4!$B$26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Sayfa4!$A$27:$A$32</c:f>
              <c:strCache>
                <c:ptCount val="6"/>
                <c:pt idx="0">
                  <c:v>Toptan ve perakende ticaret; motorlu kara taşıtlarının ve motosikletlerin onarımı</c:v>
                </c:pt>
                <c:pt idx="1">
                  <c:v>Ulaştırma ve depolama</c:v>
                </c:pt>
                <c:pt idx="2">
                  <c:v>İmalat</c:v>
                </c:pt>
                <c:pt idx="3">
                  <c:v>Konaklama ve yiyecek hizmeti faaliyetleri</c:v>
                </c:pt>
                <c:pt idx="4">
                  <c:v>İnşaat</c:v>
                </c:pt>
                <c:pt idx="5">
                  <c:v>Diğer hizmet faaliyetleri</c:v>
                </c:pt>
              </c:strCache>
            </c:strRef>
          </c:cat>
          <c:val>
            <c:numRef>
              <c:f>Sayfa4!$B$27:$B$32</c:f>
              <c:numCache>
                <c:formatCode>0.0%</c:formatCode>
                <c:ptCount val="6"/>
                <c:pt idx="0">
                  <c:v>0.34639447538964263</c:v>
                </c:pt>
                <c:pt idx="1">
                  <c:v>0.15047176548301286</c:v>
                </c:pt>
                <c:pt idx="2">
                  <c:v>0.12114514710870698</c:v>
                </c:pt>
                <c:pt idx="3">
                  <c:v>8.7463512934497334E-2</c:v>
                </c:pt>
                <c:pt idx="4">
                  <c:v>7.3387260546658839E-2</c:v>
                </c:pt>
                <c:pt idx="5">
                  <c:v>0.22113783853748253</c:v>
                </c:pt>
              </c:numCache>
            </c:numRef>
          </c:val>
        </c:ser>
        <c:ser>
          <c:idx val="1"/>
          <c:order val="1"/>
          <c:tx>
            <c:strRef>
              <c:f>Sayfa4!$C$26</c:f>
              <c:strCache>
                <c:ptCount val="1"/>
                <c:pt idx="0">
                  <c:v>Malatya</c:v>
                </c:pt>
              </c:strCache>
            </c:strRef>
          </c:tx>
          <c:dLbls>
            <c:dLbl>
              <c:idx val="0"/>
              <c:layout>
                <c:manualLayout>
                  <c:x val="3.7664775980588892E-3"/>
                  <c:y val="-1.7316013943189452E-2"/>
                </c:manualLayout>
              </c:layout>
              <c:showVal val="1"/>
            </c:dLbl>
            <c:dLbl>
              <c:idx val="1"/>
              <c:layout>
                <c:manualLayout>
                  <c:x val="1.5065910392235643E-2"/>
                  <c:y val="-2.9684595331181937E-2"/>
                </c:manualLayout>
              </c:layout>
              <c:showVal val="1"/>
            </c:dLbl>
            <c:dLbl>
              <c:idx val="2"/>
              <c:layout>
                <c:manualLayout>
                  <c:x val="2.6365343186412413E-2"/>
                  <c:y val="-1.4842297665590956E-2"/>
                </c:manualLayout>
              </c:layout>
              <c:showVal val="1"/>
            </c:dLbl>
            <c:dLbl>
              <c:idx val="3"/>
              <c:layout>
                <c:manualLayout>
                  <c:x val="2.510985065372609E-2"/>
                  <c:y val="-1.7316013943189452E-2"/>
                </c:manualLayout>
              </c:layout>
              <c:showVal val="1"/>
            </c:dLbl>
            <c:dLbl>
              <c:idx val="4"/>
              <c:layout>
                <c:manualLayout>
                  <c:x val="2.00878805229808E-2"/>
                  <c:y val="-1.4842297665590956E-2"/>
                </c:manualLayout>
              </c:layout>
              <c:showVal val="1"/>
            </c:dLbl>
            <c:dLbl>
              <c:idx val="5"/>
              <c:layout>
                <c:manualLayout>
                  <c:x val="3.3898298382530188E-2"/>
                  <c:y val="-2.721087905358346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Sayfa4!$A$27:$A$32</c:f>
              <c:strCache>
                <c:ptCount val="6"/>
                <c:pt idx="0">
                  <c:v>Toptan ve perakende ticaret; motorlu kara taşıtlarının ve motosikletlerin onarımı</c:v>
                </c:pt>
                <c:pt idx="1">
                  <c:v>Ulaştırma ve depolama</c:v>
                </c:pt>
                <c:pt idx="2">
                  <c:v>İmalat</c:v>
                </c:pt>
                <c:pt idx="3">
                  <c:v>Konaklama ve yiyecek hizmeti faaliyetleri</c:v>
                </c:pt>
                <c:pt idx="4">
                  <c:v>İnşaat</c:v>
                </c:pt>
                <c:pt idx="5">
                  <c:v>Diğer hizmet faaliyetleri</c:v>
                </c:pt>
              </c:strCache>
            </c:strRef>
          </c:cat>
          <c:val>
            <c:numRef>
              <c:f>Sayfa4!$C$27:$C$32</c:f>
              <c:numCache>
                <c:formatCode>0.0%</c:formatCode>
                <c:ptCount val="6"/>
                <c:pt idx="0">
                  <c:v>0.36663193071975281</c:v>
                </c:pt>
                <c:pt idx="1">
                  <c:v>0.17438643142046101</c:v>
                </c:pt>
                <c:pt idx="2">
                  <c:v>0.11437708864853208</c:v>
                </c:pt>
                <c:pt idx="3">
                  <c:v>8.0743109705702698E-2</c:v>
                </c:pt>
                <c:pt idx="4">
                  <c:v>6.9962988249667693E-2</c:v>
                </c:pt>
                <c:pt idx="5">
                  <c:v>0.1938984512558842</c:v>
                </c:pt>
              </c:numCache>
            </c:numRef>
          </c:val>
        </c:ser>
        <c:shape val="box"/>
        <c:axId val="142084736"/>
        <c:axId val="142098816"/>
        <c:axId val="0"/>
      </c:bar3DChart>
      <c:catAx>
        <c:axId val="142084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098816"/>
        <c:crosses val="autoZero"/>
        <c:auto val="1"/>
        <c:lblAlgn val="ctr"/>
        <c:lblOffset val="100"/>
      </c:catAx>
      <c:valAx>
        <c:axId val="142098816"/>
        <c:scaling>
          <c:orientation val="minMax"/>
        </c:scaling>
        <c:axPos val="l"/>
        <c:numFmt formatCode="0.0%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084736"/>
        <c:crosses val="autoZero"/>
        <c:crossBetween val="between"/>
      </c:valAx>
    </c:plotArea>
    <c:legend>
      <c:legendPos val="b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Motorlu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Kara Taşıtları </a:t>
            </a:r>
          </a:p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Nisan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777777777777779E-2"/>
          <c:y val="0.20188266398835344"/>
          <c:w val="0.91805555555555562"/>
          <c:h val="0.7162060545507996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5.3534032557313194E-3"/>
                  <c:y val="-0.15116743335096011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8.9243328958880236E-2"/>
                  <c:y val="-3.1234033357596801E-2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1.5108642206095698E-2"/>
                  <c:y val="8.4884597406097564E-2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2.9301071741032369E-2"/>
                  <c:y val="0.14091961073259551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Kamyon
 4 777
3,2%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-4.8993219597550312E-2"/>
                  <c:y val="7.3360710325631004E-2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-6.3124671916010539E-2"/>
                  <c:y val="-3.9202262801310249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0.10260979877515312"/>
                  <c:y val="2.9470703617122562E-2"/>
                </c:manualLayout>
              </c:layout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  <c:showCatName val="1"/>
            <c:showPercent val="1"/>
            <c:showLeaderLines val="1"/>
          </c:dLbls>
          <c:cat>
            <c:strRef>
              <c:f>Sayfa1!$B$3:$B$10</c:f>
              <c:strCache>
                <c:ptCount val="8"/>
                <c:pt idx="0">
                  <c:v>Otomobil</c:v>
                </c:pt>
                <c:pt idx="1">
                  <c:v>Minibüs</c:v>
                </c:pt>
                <c:pt idx="2">
                  <c:v>Otobüs</c:v>
                </c:pt>
                <c:pt idx="3">
                  <c:v>Kamyonet</c:v>
                </c:pt>
                <c:pt idx="4">
                  <c:v>Kamyon (1)</c:v>
                </c:pt>
                <c:pt idx="5">
                  <c:v>Motosiklet</c:v>
                </c:pt>
                <c:pt idx="6">
                  <c:v>Özel amaçlı taşıtlar</c:v>
                </c:pt>
                <c:pt idx="7">
                  <c:v>Traktör</c:v>
                </c:pt>
              </c:strCache>
            </c:strRef>
          </c:cat>
          <c:val>
            <c:numRef>
              <c:f>Sayfa1!$C$3:$C$10</c:f>
              <c:numCache>
                <c:formatCode>#\ ###\ ##0</c:formatCode>
                <c:ptCount val="8"/>
                <c:pt idx="0">
                  <c:v>77268</c:v>
                </c:pt>
                <c:pt idx="1">
                  <c:v>4440</c:v>
                </c:pt>
                <c:pt idx="2">
                  <c:v>1479</c:v>
                </c:pt>
                <c:pt idx="3">
                  <c:v>28984</c:v>
                </c:pt>
                <c:pt idx="4">
                  <c:v>4777</c:v>
                </c:pt>
                <c:pt idx="5">
                  <c:v>9362</c:v>
                </c:pt>
                <c:pt idx="6">
                  <c:v>360</c:v>
                </c:pt>
                <c:pt idx="7">
                  <c:v>21763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Bin Kişi Başına Otomobil Sayısı</a:t>
            </a: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Sayfa28!$B$16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Sayfa28!$A$17:$A$21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Sayfa28!$B$17:$B$21</c:f>
              <c:numCache>
                <c:formatCode>General</c:formatCode>
                <c:ptCount val="5"/>
                <c:pt idx="0">
                  <c:v>74</c:v>
                </c:pt>
                <c:pt idx="1">
                  <c:v>79</c:v>
                </c:pt>
                <c:pt idx="2">
                  <c:v>85</c:v>
                </c:pt>
                <c:pt idx="3">
                  <c:v>91</c:v>
                </c:pt>
                <c:pt idx="4">
                  <c:v>97</c:v>
                </c:pt>
              </c:numCache>
            </c:numRef>
          </c:val>
        </c:ser>
        <c:ser>
          <c:idx val="1"/>
          <c:order val="1"/>
          <c:tx>
            <c:strRef>
              <c:f>Sayfa28!$C$16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Sayfa28!$A$17:$A$21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Sayfa28!$C$17:$C$21</c:f>
              <c:numCache>
                <c:formatCode>General</c:formatCode>
                <c:ptCount val="5"/>
                <c:pt idx="0">
                  <c:v>109</c:v>
                </c:pt>
                <c:pt idx="1">
                  <c:v>114</c:v>
                </c:pt>
                <c:pt idx="2">
                  <c:v>121</c:v>
                </c:pt>
                <c:pt idx="3">
                  <c:v>127</c:v>
                </c:pt>
                <c:pt idx="4">
                  <c:v>134</c:v>
                </c:pt>
              </c:numCache>
            </c:numRef>
          </c:val>
        </c:ser>
        <c:marker val="1"/>
        <c:axId val="142157312"/>
        <c:axId val="142158848"/>
      </c:lineChart>
      <c:catAx>
        <c:axId val="142157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158848"/>
        <c:crosses val="autoZero"/>
        <c:auto val="1"/>
        <c:lblAlgn val="ctr"/>
        <c:lblOffset val="100"/>
      </c:catAx>
      <c:valAx>
        <c:axId val="1421588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157312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 Milyon Nüfusta Trafik Kaza Sayısı</a:t>
            </a:r>
          </a:p>
        </c:rich>
      </c:tx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0.11469577337315752"/>
          <c:y val="0.16359106759707828"/>
          <c:w val="0.86875250248891889"/>
          <c:h val="0.60887453336009056"/>
        </c:manualLayout>
      </c:layout>
      <c:lineChart>
        <c:grouping val="standard"/>
        <c:ser>
          <c:idx val="0"/>
          <c:order val="0"/>
          <c:tx>
            <c:strRef>
              <c:f>Sayfa4!$B$2</c:f>
              <c:strCache>
                <c:ptCount val="1"/>
                <c:pt idx="0">
                  <c:v>Türkiye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10344827586207E-2"/>
                  <c:y val="-4.5088555393623352E-2"/>
                </c:manualLayout>
              </c:layout>
              <c:showVal val="1"/>
            </c:dLbl>
            <c:dLbl>
              <c:idx val="1"/>
              <c:layout>
                <c:manualLayout>
                  <c:x val="-2.7586206896551758E-2"/>
                  <c:y val="-4.8309166493167667E-2"/>
                </c:manualLayout>
              </c:layout>
              <c:showVal val="1"/>
            </c:dLbl>
            <c:dLbl>
              <c:idx val="2"/>
              <c:layout>
                <c:manualLayout>
                  <c:x val="-2.0103528924507029E-2"/>
                  <c:y val="-3.2384617538177292E-2"/>
                </c:manualLayout>
              </c:layout>
              <c:showVal val="1"/>
            </c:dLbl>
            <c:dLbl>
              <c:idx val="3"/>
              <c:layout>
                <c:manualLayout>
                  <c:x val="-1.0487460743707672E-2"/>
                  <c:y val="2.8120271730739537E-2"/>
                </c:manualLayout>
              </c:layout>
              <c:showVal val="1"/>
            </c:dLbl>
            <c:dLbl>
              <c:idx val="4"/>
              <c:layout>
                <c:manualLayout>
                  <c:x val="-5.5894790607821716E-2"/>
                  <c:y val="-2.6319862590705602E-2"/>
                </c:manualLayout>
              </c:layout>
              <c:showVal val="1"/>
            </c:dLbl>
            <c:dLbl>
              <c:idx val="5"/>
              <c:layout>
                <c:manualLayout>
                  <c:x val="-3.6781609195402298E-2"/>
                  <c:y val="-4.5088555393623352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4.1867944294078821E-2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rgbClr val="FEFBF4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Sayfa4!$A$3:$A$9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Sayfa4!$B$3:$B$9</c:f>
              <c:numCache>
                <c:formatCode>General</c:formatCode>
                <c:ptCount val="7"/>
                <c:pt idx="0">
                  <c:v>1457</c:v>
                </c:pt>
                <c:pt idx="1">
                  <c:v>1531</c:v>
                </c:pt>
                <c:pt idx="2">
                  <c:v>1584</c:v>
                </c:pt>
                <c:pt idx="3">
                  <c:v>1764</c:v>
                </c:pt>
                <c:pt idx="4">
                  <c:v>2030</c:v>
                </c:pt>
                <c:pt idx="5">
                  <c:v>2104</c:v>
                </c:pt>
                <c:pt idx="6">
                  <c:v>2169</c:v>
                </c:pt>
              </c:numCache>
            </c:numRef>
          </c:val>
        </c:ser>
        <c:ser>
          <c:idx val="1"/>
          <c:order val="1"/>
          <c:tx>
            <c:strRef>
              <c:f>Sayfa4!$C$2</c:f>
              <c:strCache>
                <c:ptCount val="1"/>
                <c:pt idx="0">
                  <c:v>Malatya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2.7586206896551741E-2"/>
                  <c:y val="4.1867944294078821E-2"/>
                </c:manualLayout>
              </c:layout>
              <c:showVal val="1"/>
            </c:dLbl>
            <c:dLbl>
              <c:idx val="1"/>
              <c:layout>
                <c:manualLayout>
                  <c:x val="-1.6551724137931163E-2"/>
                  <c:y val="3.5426722094989711E-2"/>
                </c:manualLayout>
              </c:layout>
              <c:showVal val="1"/>
            </c:dLbl>
            <c:dLbl>
              <c:idx val="2"/>
              <c:layout>
                <c:manualLayout>
                  <c:x val="-7.3563218390804734E-3"/>
                  <c:y val="4.1867944294078883E-2"/>
                </c:manualLayout>
              </c:layout>
              <c:showVal val="1"/>
            </c:dLbl>
            <c:dLbl>
              <c:idx val="3"/>
              <c:layout>
                <c:manualLayout>
                  <c:x val="-4.2038444616388324E-2"/>
                  <c:y val="-3.9784236529257416E-2"/>
                </c:manualLayout>
              </c:layout>
              <c:showVal val="1"/>
            </c:dLbl>
            <c:dLbl>
              <c:idx val="4"/>
              <c:layout>
                <c:manualLayout>
                  <c:x val="-5.2273046794006239E-2"/>
                  <c:y val="4.1488343368843654E-2"/>
                </c:manualLayout>
              </c:layout>
              <c:showVal val="1"/>
            </c:dLbl>
            <c:dLbl>
              <c:idx val="5"/>
              <c:layout>
                <c:manualLayout>
                  <c:x val="-1.6551724137931163E-2"/>
                  <c:y val="3.864733319453429E-2"/>
                </c:manualLayout>
              </c:layout>
              <c:showVal val="1"/>
            </c:dLbl>
            <c:dLbl>
              <c:idx val="6"/>
              <c:layout>
                <c:manualLayout>
                  <c:x val="-1.2873563218390827E-2"/>
                  <c:y val="4.5088555393623352E-2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600">
                    <a:solidFill>
                      <a:srgbClr val="FEFBF4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Sayfa4!$A$3:$A$9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Sayfa4!$C$3:$C$9</c:f>
              <c:numCache>
                <c:formatCode>General</c:formatCode>
                <c:ptCount val="7"/>
                <c:pt idx="0">
                  <c:v>1285</c:v>
                </c:pt>
                <c:pt idx="1">
                  <c:v>1482</c:v>
                </c:pt>
                <c:pt idx="2">
                  <c:v>1576</c:v>
                </c:pt>
                <c:pt idx="3">
                  <c:v>1804</c:v>
                </c:pt>
                <c:pt idx="4">
                  <c:v>1821</c:v>
                </c:pt>
                <c:pt idx="5">
                  <c:v>1856</c:v>
                </c:pt>
                <c:pt idx="6">
                  <c:v>1938</c:v>
                </c:pt>
              </c:numCache>
            </c:numRef>
          </c:val>
        </c:ser>
        <c:marker val="1"/>
        <c:axId val="142361728"/>
        <c:axId val="142363264"/>
      </c:lineChart>
      <c:catAx>
        <c:axId val="142361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363264"/>
        <c:crosses val="autoZero"/>
        <c:auto val="1"/>
        <c:lblAlgn val="ctr"/>
        <c:lblOffset val="100"/>
      </c:catAx>
      <c:valAx>
        <c:axId val="1423632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361728"/>
        <c:crosses val="autoZero"/>
        <c:crossBetween val="between"/>
      </c:valAx>
    </c:plotArea>
    <c:legend>
      <c:legendPos val="b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Malatya İhracat Yapılan Ülkeler</a:t>
            </a:r>
          </a:p>
        </c:rich>
      </c:tx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8"/>
            <c:spPr>
              <a:solidFill>
                <a:srgbClr val="FFFF99"/>
              </a:solidFill>
            </c:spPr>
          </c:dPt>
          <c:dPt>
            <c:idx val="10"/>
            <c:spPr>
              <a:solidFill>
                <a:srgbClr val="660033"/>
              </a:solidFill>
            </c:spPr>
          </c:dPt>
          <c:dLbls>
            <c:numFmt formatCode="#,##0.00" sourceLinked="0"/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[1]Kurtarılan_Sayfa1!$K$11:$K$21</c:f>
              <c:strCache>
                <c:ptCount val="11"/>
                <c:pt idx="0">
                  <c:v>ABD</c:v>
                </c:pt>
                <c:pt idx="1">
                  <c:v>Irak</c:v>
                </c:pt>
                <c:pt idx="2">
                  <c:v>Almanya</c:v>
                </c:pt>
                <c:pt idx="3">
                  <c:v>İtalya</c:v>
                </c:pt>
                <c:pt idx="4">
                  <c:v>Fransa</c:v>
                </c:pt>
                <c:pt idx="5">
                  <c:v>Rusya Federasyonu</c:v>
                </c:pt>
                <c:pt idx="6">
                  <c:v>Çin</c:v>
                </c:pt>
                <c:pt idx="7">
                  <c:v>Avustralya</c:v>
                </c:pt>
                <c:pt idx="8">
                  <c:v>Polonya</c:v>
                </c:pt>
                <c:pt idx="9">
                  <c:v>İsrail</c:v>
                </c:pt>
                <c:pt idx="10">
                  <c:v>Diğer Ülkeler</c:v>
                </c:pt>
              </c:strCache>
            </c:strRef>
          </c:cat>
          <c:val>
            <c:numRef>
              <c:f>[1]Kurtarılan_Sayfa1!$L$11:$L$21</c:f>
              <c:numCache>
                <c:formatCode>General</c:formatCode>
                <c:ptCount val="11"/>
                <c:pt idx="0">
                  <c:v>34.901377000000004</c:v>
                </c:pt>
                <c:pt idx="1">
                  <c:v>22.696321000000001</c:v>
                </c:pt>
                <c:pt idx="2">
                  <c:v>16.922525999999962</c:v>
                </c:pt>
                <c:pt idx="3">
                  <c:v>14.998848000000001</c:v>
                </c:pt>
                <c:pt idx="4">
                  <c:v>13.962628</c:v>
                </c:pt>
                <c:pt idx="5">
                  <c:v>10.747697999999998</c:v>
                </c:pt>
                <c:pt idx="6">
                  <c:v>9.5622960000000194</c:v>
                </c:pt>
                <c:pt idx="7">
                  <c:v>9.2903499999999983</c:v>
                </c:pt>
                <c:pt idx="8">
                  <c:v>7.6273939999999945</c:v>
                </c:pt>
                <c:pt idx="9">
                  <c:v>6.9242149999999896</c:v>
                </c:pt>
                <c:pt idx="10">
                  <c:v>103.363393</c:v>
                </c:pt>
              </c:numCache>
            </c:numRef>
          </c:val>
        </c:ser>
        <c:shape val="box"/>
        <c:axId val="142252288"/>
        <c:axId val="142254080"/>
        <c:axId val="0"/>
      </c:bar3DChart>
      <c:catAx>
        <c:axId val="14225228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254080"/>
        <c:crosses val="autoZero"/>
        <c:auto val="1"/>
        <c:lblAlgn val="ctr"/>
        <c:lblOffset val="100"/>
      </c:catAx>
      <c:valAx>
        <c:axId val="1422540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142252288"/>
        <c:crosses val="autoZero"/>
        <c:crossBetween val="between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Malatya'nın Göç Verdiği İller 2015</a:t>
            </a:r>
          </a:p>
        </c:rich>
      </c:tx>
      <c:spPr>
        <a:solidFill>
          <a:srgbClr val="C00000"/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4.7576006124234474E-2"/>
                  <c:y val="-9.4097732945405028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İstanbul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6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486</a:t>
                    </a:r>
                    <a:r>
                      <a:rPr lang="en-US" sz="1600" dirty="0"/>
                      <a:t>
20,7%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3.0527941819772579E-2"/>
                  <c:y val="-2.8003841954400491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Ankara
</a:t>
                    </a:r>
                    <a:r>
                      <a:rPr lang="en-US" sz="1600" smtClean="0"/>
                      <a:t>2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339</a:t>
                    </a:r>
                    <a:r>
                      <a:rPr lang="en-US" sz="1600"/>
                      <a:t>
7,5%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3.3362532808398938E-2"/>
                  <c:y val="5.639963217163038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Elazığ</a:t>
                    </a:r>
                    <a:r>
                      <a:rPr lang="en-US" sz="1600"/>
                      <a:t>
</a:t>
                    </a:r>
                    <a:r>
                      <a:rPr lang="en-US" sz="1600" smtClean="0"/>
                      <a:t>2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017</a:t>
                    </a:r>
                    <a:r>
                      <a:rPr lang="en-US" sz="1600"/>
                      <a:t>
6,4%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9.0780839895013166E-3"/>
                  <c:y val="7.015206300460652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Adıyaman</a:t>
                    </a:r>
                    <a:r>
                      <a:rPr lang="en-US" sz="1600"/>
                      <a:t>
</a:t>
                    </a:r>
                    <a:r>
                      <a:rPr lang="en-US" sz="1600" smtClean="0"/>
                      <a:t>1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642</a:t>
                    </a:r>
                    <a:r>
                      <a:rPr lang="en-US" sz="1600"/>
                      <a:t>
5,2%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1833617672790918"/>
                  <c:y val="-8.1169900957688123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İzmir</a:t>
                    </a:r>
                    <a:r>
                      <a:rPr lang="en-US" sz="1600"/>
                      <a:t>
</a:t>
                    </a:r>
                    <a:r>
                      <a:rPr lang="en-US" sz="1600" smtClean="0"/>
                      <a:t>1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239</a:t>
                    </a:r>
                    <a:r>
                      <a:rPr lang="en-US" sz="1600"/>
                      <a:t>
3,9%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-4.3937554680664855E-2"/>
                  <c:y val="2.189655580847945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Diğer</a:t>
                    </a:r>
                    <a:r>
                      <a:rPr lang="en-US" sz="1600" dirty="0" smtClean="0"/>
                      <a:t> </a:t>
                    </a:r>
                    <a:r>
                      <a:rPr lang="en-US" sz="1600" dirty="0" err="1"/>
                      <a:t>İller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17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645</a:t>
                    </a:r>
                    <a:r>
                      <a:rPr lang="en-US" sz="1600" dirty="0"/>
                      <a:t>
56,3%</a:t>
                    </a:r>
                  </a:p>
                </c:rich>
              </c:tx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  <c:showCatName val="1"/>
            <c:showPercent val="1"/>
            <c:showLeaderLines val="1"/>
          </c:dLbls>
          <c:cat>
            <c:strRef>
              <c:f>Sayfa6!$A$2:$A$7</c:f>
              <c:strCache>
                <c:ptCount val="6"/>
                <c:pt idx="0">
                  <c:v>İstanbul</c:v>
                </c:pt>
                <c:pt idx="1">
                  <c:v>Ankara</c:v>
                </c:pt>
                <c:pt idx="2">
                  <c:v>Elazığ</c:v>
                </c:pt>
                <c:pt idx="3">
                  <c:v>Adıyaman</c:v>
                </c:pt>
                <c:pt idx="4">
                  <c:v>İzmir</c:v>
                </c:pt>
                <c:pt idx="5">
                  <c:v>Diğer İller</c:v>
                </c:pt>
              </c:strCache>
            </c:strRef>
          </c:cat>
          <c:val>
            <c:numRef>
              <c:f>Sayfa6!$B$2:$B$7</c:f>
              <c:numCache>
                <c:formatCode>General</c:formatCode>
                <c:ptCount val="6"/>
                <c:pt idx="0">
                  <c:v>6486</c:v>
                </c:pt>
                <c:pt idx="1">
                  <c:v>2339</c:v>
                </c:pt>
                <c:pt idx="2">
                  <c:v>2017</c:v>
                </c:pt>
                <c:pt idx="3">
                  <c:v>1642</c:v>
                </c:pt>
                <c:pt idx="4">
                  <c:v>1239</c:v>
                </c:pt>
                <c:pt idx="5">
                  <c:v>17645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Malatya İthalat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Yapılan Ülkeler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Pt>
            <c:idx val="1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Sayfa31!$I$11:$I$21</c:f>
              <c:strCache>
                <c:ptCount val="11"/>
                <c:pt idx="0">
                  <c:v>Tacikistan</c:v>
                </c:pt>
                <c:pt idx="1">
                  <c:v>Çin</c:v>
                </c:pt>
                <c:pt idx="2">
                  <c:v>ABD</c:v>
                </c:pt>
                <c:pt idx="3">
                  <c:v>Rusya Federasyonu</c:v>
                </c:pt>
                <c:pt idx="4">
                  <c:v>Türkmenistan</c:v>
                </c:pt>
                <c:pt idx="5">
                  <c:v>Suudi Arabistan</c:v>
                </c:pt>
                <c:pt idx="6">
                  <c:v>Almanya</c:v>
                </c:pt>
                <c:pt idx="7">
                  <c:v>Özbekistan</c:v>
                </c:pt>
                <c:pt idx="8">
                  <c:v>Malezya</c:v>
                </c:pt>
                <c:pt idx="9">
                  <c:v>Nijerya</c:v>
                </c:pt>
                <c:pt idx="10">
                  <c:v>Diğer Ülkeler</c:v>
                </c:pt>
              </c:strCache>
            </c:strRef>
          </c:cat>
          <c:val>
            <c:numRef>
              <c:f>Sayfa31!$J$11:$J$21</c:f>
              <c:numCache>
                <c:formatCode>0.0</c:formatCode>
                <c:ptCount val="11"/>
                <c:pt idx="0">
                  <c:v>7.5328220000000004</c:v>
                </c:pt>
                <c:pt idx="1">
                  <c:v>5.5983039999999997</c:v>
                </c:pt>
                <c:pt idx="2">
                  <c:v>5.5220829999999896</c:v>
                </c:pt>
                <c:pt idx="3">
                  <c:v>4.3683670000000001</c:v>
                </c:pt>
                <c:pt idx="4">
                  <c:v>4.0775399999999955</c:v>
                </c:pt>
                <c:pt idx="5">
                  <c:v>3.911124</c:v>
                </c:pt>
                <c:pt idx="6">
                  <c:v>3.5743870000000002</c:v>
                </c:pt>
                <c:pt idx="7">
                  <c:v>3.5289069999999998</c:v>
                </c:pt>
                <c:pt idx="8">
                  <c:v>3.4474679999999998</c:v>
                </c:pt>
                <c:pt idx="9">
                  <c:v>3.4119479999999967</c:v>
                </c:pt>
                <c:pt idx="10">
                  <c:v>24.528118999999986</c:v>
                </c:pt>
              </c:numCache>
            </c:numRef>
          </c:val>
        </c:ser>
        <c:shape val="box"/>
        <c:axId val="142515200"/>
        <c:axId val="142525184"/>
        <c:axId val="0"/>
      </c:bar3DChart>
      <c:catAx>
        <c:axId val="142515200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525184"/>
        <c:crosses val="autoZero"/>
        <c:auto val="1"/>
        <c:lblAlgn val="ctr"/>
        <c:lblOffset val="100"/>
      </c:catAx>
      <c:valAx>
        <c:axId val="142525184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515200"/>
        <c:crosses val="autoZero"/>
        <c:crossBetween val="between"/>
      </c:valAx>
    </c:plotArea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Malatya İhraç Edilen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Ürünler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6.5413042502540791E-2"/>
          <c:y val="0.1145037917494892"/>
          <c:w val="0.93458695749745857"/>
          <c:h val="0.43102201919416655"/>
        </c:manualLayout>
      </c:layout>
      <c:bar3D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AB2328"/>
              </a:solidFill>
            </c:spPr>
          </c:dPt>
          <c:dPt>
            <c:idx val="5"/>
            <c:spPr>
              <a:solidFill>
                <a:srgbClr val="FF00FF"/>
              </a:solidFill>
            </c:spPr>
          </c:dPt>
          <c:dPt>
            <c:idx val="6"/>
            <c:spPr>
              <a:solidFill>
                <a:srgbClr val="660033"/>
              </a:solidFill>
            </c:spPr>
          </c:dPt>
          <c:dPt>
            <c:idx val="8"/>
            <c:spPr>
              <a:solidFill>
                <a:srgbClr val="00B0F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Sayfa32!$I$11:$I$21</c:f>
              <c:strCache>
                <c:ptCount val="11"/>
                <c:pt idx="0">
                  <c:v>İşlenmiş sebze ve meyveler</c:v>
                </c:pt>
                <c:pt idx="1">
                  <c:v>Tahıl ve başka yerde sınıflandırılmamış bitkisel ürünler</c:v>
                </c:pt>
                <c:pt idx="2">
                  <c:v>Meyveler, sert kabuklular, içecek ve baharat bitkileri</c:v>
                </c:pt>
                <c:pt idx="3">
                  <c:v>Mezbahacılık</c:v>
                </c:pt>
                <c:pt idx="4">
                  <c:v>Trikotaj (örme) ürünleri</c:v>
                </c:pt>
                <c:pt idx="5">
                  <c:v>Öğütülmüş tahıl ürünleri</c:v>
                </c:pt>
                <c:pt idx="6">
                  <c:v>Tekstil elyafınından iplik ve dokunmuş tekstil</c:v>
                </c:pt>
                <c:pt idx="7">
                  <c:v>Gıda, içecek ve tütün işleyen makineler</c:v>
                </c:pt>
                <c:pt idx="8">
                  <c:v>Kum, kil ve taşocakçılığı</c:v>
                </c:pt>
                <c:pt idx="9">
                  <c:v>Elektrik mororu, jeneratör, trasformatörler</c:v>
                </c:pt>
                <c:pt idx="10">
                  <c:v>Diğer Ürünler</c:v>
                </c:pt>
              </c:strCache>
            </c:strRef>
          </c:cat>
          <c:val>
            <c:numRef>
              <c:f>Sayfa32!$J$11:$J$21</c:f>
              <c:numCache>
                <c:formatCode>0.0</c:formatCode>
                <c:ptCount val="11"/>
                <c:pt idx="0">
                  <c:v>145.73895899999999</c:v>
                </c:pt>
                <c:pt idx="1">
                  <c:v>17.473980000000001</c:v>
                </c:pt>
                <c:pt idx="2">
                  <c:v>14.679345</c:v>
                </c:pt>
                <c:pt idx="3">
                  <c:v>9.885604000000022</c:v>
                </c:pt>
                <c:pt idx="4">
                  <c:v>9.7641139999999993</c:v>
                </c:pt>
                <c:pt idx="5">
                  <c:v>6.5980590000000001</c:v>
                </c:pt>
                <c:pt idx="6">
                  <c:v>6.3597489999999999</c:v>
                </c:pt>
                <c:pt idx="7">
                  <c:v>5.8695879999999896</c:v>
                </c:pt>
                <c:pt idx="8">
                  <c:v>5.208494</c:v>
                </c:pt>
                <c:pt idx="9">
                  <c:v>3.9186709999999967</c:v>
                </c:pt>
                <c:pt idx="10">
                  <c:v>25.500482999999967</c:v>
                </c:pt>
              </c:numCache>
            </c:numRef>
          </c:val>
        </c:ser>
        <c:shape val="box"/>
        <c:axId val="142619392"/>
        <c:axId val="142620928"/>
        <c:axId val="0"/>
      </c:bar3DChart>
      <c:catAx>
        <c:axId val="142619392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620928"/>
        <c:crosses val="autoZero"/>
        <c:auto val="1"/>
        <c:lblAlgn val="ctr"/>
        <c:lblOffset val="100"/>
      </c:catAx>
      <c:valAx>
        <c:axId val="142620928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619392"/>
        <c:crosses val="autoZero"/>
        <c:crossBetween val="between"/>
      </c:valAx>
    </c:plotArea>
    <c:plotVisOnly val="1"/>
  </c:chart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Malatya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İthal Edilen Ürünler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Sayfa33!$H$11:$H$21</c:f>
              <c:strCache>
                <c:ptCount val="11"/>
                <c:pt idx="0">
                  <c:v>Tahıl ve başka yerde sınıflandırılmamış bitkisel ürünler</c:v>
                </c:pt>
                <c:pt idx="1">
                  <c:v>Sığır, koyun, keçi, at, eşek, bardo, katır v.b.</c:v>
                </c:pt>
                <c:pt idx="2">
                  <c:v>İşlenmiş sebze ve meyveler</c:v>
                </c:pt>
                <c:pt idx="3">
                  <c:v>Meyveler, sert kabuklular, içecek ve baharat bitkileri</c:v>
                </c:pt>
                <c:pt idx="4">
                  <c:v>Bitkisel ve hayvansal sıvı ve katı yağlar</c:v>
                </c:pt>
                <c:pt idx="5">
                  <c:v>Süt ürünleri</c:v>
                </c:pt>
                <c:pt idx="6">
                  <c:v>Mezbahacılık</c:v>
                </c:pt>
                <c:pt idx="7">
                  <c:v>Başka yerde sınıflandırılmamış hayvanlar ve hayvansal ürünler</c:v>
                </c:pt>
                <c:pt idx="8">
                  <c:v>Ormancılık ve tomrukçuluk</c:v>
                </c:pt>
                <c:pt idx="9">
                  <c:v>Balık ürünleri</c:v>
                </c:pt>
                <c:pt idx="10">
                  <c:v>Diğer Ürünler</c:v>
                </c:pt>
              </c:strCache>
            </c:strRef>
          </c:cat>
          <c:val>
            <c:numRef>
              <c:f>Sayfa33!$I$11:$I$21</c:f>
              <c:numCache>
                <c:formatCode>0.00</c:formatCode>
                <c:ptCount val="11"/>
                <c:pt idx="0">
                  <c:v>16.798354</c:v>
                </c:pt>
                <c:pt idx="1">
                  <c:v>7.5101879999999896</c:v>
                </c:pt>
                <c:pt idx="2">
                  <c:v>3.0622579999999977</c:v>
                </c:pt>
                <c:pt idx="3">
                  <c:v>2.1299969999999999</c:v>
                </c:pt>
                <c:pt idx="4">
                  <c:v>1.408163999999998</c:v>
                </c:pt>
                <c:pt idx="5">
                  <c:v>0.23520600000000025</c:v>
                </c:pt>
                <c:pt idx="6">
                  <c:v>0.20777899999999999</c:v>
                </c:pt>
                <c:pt idx="7">
                  <c:v>0.18276400000000037</c:v>
                </c:pt>
                <c:pt idx="8">
                  <c:v>0.13638</c:v>
                </c:pt>
                <c:pt idx="9">
                  <c:v>5.6747000000000013E-2</c:v>
                </c:pt>
                <c:pt idx="10">
                  <c:v>37.773232000000064</c:v>
                </c:pt>
              </c:numCache>
            </c:numRef>
          </c:val>
        </c:ser>
        <c:shape val="box"/>
        <c:axId val="142422784"/>
        <c:axId val="142424320"/>
        <c:axId val="0"/>
      </c:bar3DChart>
      <c:catAx>
        <c:axId val="142422784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424320"/>
        <c:crosses val="autoZero"/>
        <c:auto val="1"/>
        <c:lblAlgn val="ctr"/>
        <c:lblOffset val="100"/>
      </c:catAx>
      <c:valAx>
        <c:axId val="142424320"/>
        <c:scaling>
          <c:orientation val="minMax"/>
        </c:scaling>
        <c:axPos val="l"/>
        <c:numFmt formatCode="0.00" sourceLinked="1"/>
        <c:majorTickMark val="none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422784"/>
        <c:crosses val="autoZero"/>
        <c:crossBetween val="between"/>
      </c:valAx>
    </c:plotArea>
    <c:plotVisOnly val="1"/>
  </c:chart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Tüketici Fiyatları Endeksi</a:t>
            </a:r>
            <a:r>
              <a:rPr lang="tr-TR"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Yıllık Değişim Oranları</a:t>
            </a:r>
            <a:endParaRPr lang="tr-TR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Sayfa34!$B$25</c:f>
              <c:strCache>
                <c:ptCount val="1"/>
                <c:pt idx="0">
                  <c:v>TRB1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1558185404339252E-2"/>
                  <c:y val="-3.6036036036036036E-2"/>
                </c:manualLayout>
              </c:layout>
              <c:showVal val="1"/>
            </c:dLbl>
            <c:dLbl>
              <c:idx val="2"/>
              <c:layout>
                <c:manualLayout>
                  <c:x val="-4.2327896550176545E-3"/>
                  <c:y val="2.8612309736588768E-2"/>
                </c:manualLayout>
              </c:layout>
              <c:showVal val="1"/>
            </c:dLbl>
            <c:dLbl>
              <c:idx val="6"/>
              <c:layout>
                <c:manualLayout>
                  <c:x val="-2.821859770011763E-3"/>
                  <c:y val="-2.5751078762930004E-2"/>
                </c:manualLayout>
              </c:layout>
              <c:showVal val="1"/>
            </c:dLbl>
            <c:dLbl>
              <c:idx val="7"/>
              <c:layout>
                <c:manualLayout>
                  <c:x val="-3.1558185404339306E-3"/>
                  <c:y val="-3.3264033264033266E-2"/>
                </c:manualLayout>
              </c:layout>
              <c:showVal val="1"/>
            </c:dLbl>
            <c:dLbl>
              <c:idx val="8"/>
              <c:layout>
                <c:manualLayout>
                  <c:x val="-6.3116370808678698E-3"/>
                  <c:y val="-4.1580041580041575E-2"/>
                </c:manualLayout>
              </c:layout>
              <c:showVal val="1"/>
            </c:dLbl>
            <c:dLbl>
              <c:idx val="9"/>
              <c:layout>
                <c:manualLayout>
                  <c:x val="-6.3116370808677519E-3"/>
                  <c:y val="4.435204435204454E-2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Sayfa34!$A$26:$A$36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Sayfa34!$B$26:$B$36</c:f>
              <c:numCache>
                <c:formatCode>General</c:formatCode>
                <c:ptCount val="11"/>
                <c:pt idx="0">
                  <c:v>5.9300000000000024</c:v>
                </c:pt>
                <c:pt idx="1">
                  <c:v>10.130000000000001</c:v>
                </c:pt>
                <c:pt idx="2">
                  <c:v>7.6099999999999985</c:v>
                </c:pt>
                <c:pt idx="3">
                  <c:v>11.6</c:v>
                </c:pt>
                <c:pt idx="4">
                  <c:v>7.81</c:v>
                </c:pt>
                <c:pt idx="5">
                  <c:v>6.95</c:v>
                </c:pt>
                <c:pt idx="6">
                  <c:v>11.49</c:v>
                </c:pt>
                <c:pt idx="7">
                  <c:v>6.71</c:v>
                </c:pt>
                <c:pt idx="8">
                  <c:v>7.4</c:v>
                </c:pt>
                <c:pt idx="9">
                  <c:v>8.129999999999999</c:v>
                </c:pt>
                <c:pt idx="10">
                  <c:v>7.72</c:v>
                </c:pt>
              </c:numCache>
            </c:numRef>
          </c:val>
        </c:ser>
        <c:ser>
          <c:idx val="1"/>
          <c:order val="1"/>
          <c:tx>
            <c:strRef>
              <c:f>Sayfa34!$C$25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8402366863905387E-2"/>
                  <c:y val="-3.8808038808038806E-2"/>
                </c:manualLayout>
              </c:layout>
              <c:showVal val="1"/>
            </c:dLbl>
            <c:dLbl>
              <c:idx val="1"/>
              <c:layout>
                <c:manualLayout>
                  <c:x val="-1.2698368965052904E-2"/>
                  <c:y val="4.0057233631224334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2.2176022176022211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1.7167385841953261E-2"/>
                </c:manualLayout>
              </c:layout>
              <c:showVal val="1"/>
            </c:dLbl>
            <c:dLbl>
              <c:idx val="9"/>
              <c:layout>
                <c:manualLayout>
                  <c:x val="-2.3668639053254326E-2"/>
                  <c:y val="-2.4948024948024949E-2"/>
                </c:manualLayout>
              </c:layout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Sayfa34!$A$26:$A$36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Sayfa34!$C$26:$C$36</c:f>
              <c:numCache>
                <c:formatCode>General</c:formatCode>
                <c:ptCount val="11"/>
                <c:pt idx="0">
                  <c:v>7.72</c:v>
                </c:pt>
                <c:pt idx="1">
                  <c:v>9.65</c:v>
                </c:pt>
                <c:pt idx="2">
                  <c:v>8.39</c:v>
                </c:pt>
                <c:pt idx="3">
                  <c:v>10.06</c:v>
                </c:pt>
                <c:pt idx="4">
                  <c:v>6.53</c:v>
                </c:pt>
                <c:pt idx="5">
                  <c:v>6.4</c:v>
                </c:pt>
                <c:pt idx="6">
                  <c:v>10.450000000000006</c:v>
                </c:pt>
                <c:pt idx="7">
                  <c:v>6.1599999999999975</c:v>
                </c:pt>
                <c:pt idx="8">
                  <c:v>7.4</c:v>
                </c:pt>
                <c:pt idx="9">
                  <c:v>8.17</c:v>
                </c:pt>
                <c:pt idx="10">
                  <c:v>8.81</c:v>
                </c:pt>
              </c:numCache>
            </c:numRef>
          </c:val>
        </c:ser>
        <c:marker val="1"/>
        <c:axId val="142785920"/>
        <c:axId val="142894208"/>
      </c:lineChart>
      <c:catAx>
        <c:axId val="1427859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894208"/>
        <c:crosses val="autoZero"/>
        <c:auto val="1"/>
        <c:lblAlgn val="ctr"/>
        <c:lblOffset val="100"/>
      </c:catAx>
      <c:valAx>
        <c:axId val="142894208"/>
        <c:scaling>
          <c:orientation val="minMax"/>
        </c:scaling>
        <c:axPos val="l"/>
        <c:title>
          <c:tx>
            <c:rich>
              <a:bodyPr rot="0" vert="wordArtVert"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r>
                  <a:rPr lang="tr-TR" sz="1100">
                    <a:latin typeface="Arial" pitchFamily="34" charset="0"/>
                    <a:cs typeface="Arial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6.3585388365672055E-2"/>
              <c:y val="6.6932303049869454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2785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648980415909625"/>
          <c:y val="0.9249260890205776"/>
          <c:w val="0.20767808165991086"/>
          <c:h val="4.7299316275694225E-2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>
                <a:solidFill>
                  <a:schemeClr val="bg1"/>
                </a:solidFill>
              </a:rPr>
              <a:t>Kişi Başına Gayri Safi Katma Değer</a:t>
            </a:r>
          </a:p>
        </c:rich>
      </c:tx>
      <c:layout>
        <c:manualLayout>
          <c:xMode val="edge"/>
          <c:yMode val="edge"/>
          <c:x val="0.20452233638493225"/>
          <c:y val="3.0683403068340411E-2"/>
        </c:manualLayout>
      </c:layout>
      <c:spPr>
        <a:solidFill>
          <a:srgbClr val="AB2328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GSKD!$B$3</c:f>
              <c:strCache>
                <c:ptCount val="1"/>
                <c:pt idx="0">
                  <c:v>Türkiye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GSKD!$A$4:$A$11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GSKD!$B$4:$B$11</c:f>
              <c:numCache>
                <c:formatCode>General</c:formatCode>
                <c:ptCount val="8"/>
                <c:pt idx="0">
                  <c:v>5103</c:v>
                </c:pt>
                <c:pt idx="1">
                  <c:v>6187</c:v>
                </c:pt>
                <c:pt idx="2">
                  <c:v>6686</c:v>
                </c:pt>
                <c:pt idx="3">
                  <c:v>8267</c:v>
                </c:pt>
                <c:pt idx="4">
                  <c:v>9384</c:v>
                </c:pt>
                <c:pt idx="5">
                  <c:v>7769</c:v>
                </c:pt>
                <c:pt idx="6">
                  <c:v>8926</c:v>
                </c:pt>
                <c:pt idx="7">
                  <c:v>9244</c:v>
                </c:pt>
              </c:numCache>
            </c:numRef>
          </c:val>
        </c:ser>
        <c:ser>
          <c:idx val="1"/>
          <c:order val="1"/>
          <c:tx>
            <c:strRef>
              <c:f>GSKD!$C$3</c:f>
              <c:strCache>
                <c:ptCount val="1"/>
                <c:pt idx="0">
                  <c:v>TRB1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1"/>
              <c:layout>
                <c:manualLayout>
                  <c:x val="-2.8906753414240402E-3"/>
                  <c:y val="1.3947001394700339E-2"/>
                </c:manualLayout>
              </c:layout>
              <c:showVal val="1"/>
            </c:dLbl>
            <c:dLbl>
              <c:idx val="2"/>
              <c:layout>
                <c:manualLayout>
                  <c:x val="-5.7813506828482252E-3"/>
                  <c:y val="-2.2315202231520292E-2"/>
                </c:manualLayout>
              </c:layout>
              <c:showVal val="1"/>
            </c:dLbl>
            <c:dLbl>
              <c:idx val="3"/>
              <c:layout>
                <c:manualLayout>
                  <c:x val="-8.6720260242721166E-3"/>
                  <c:y val="-3.6262203626220756E-2"/>
                </c:manualLayout>
              </c:layout>
              <c:showVal val="1"/>
            </c:dLbl>
            <c:dLbl>
              <c:idx val="4"/>
              <c:layout>
                <c:manualLayout>
                  <c:x val="2.8906753414240402E-3"/>
                  <c:y val="-2.2315202231520212E-2"/>
                </c:manualLayout>
              </c:layout>
              <c:showVal val="1"/>
            </c:dLbl>
            <c:dLbl>
              <c:idx val="6"/>
              <c:layout>
                <c:manualLayout>
                  <c:x val="-7.2266883535602134E-3"/>
                  <c:y val="-2.7894002789400876E-2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GSKD!$A$4:$A$11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GSKD!$C$4:$C$11</c:f>
              <c:numCache>
                <c:formatCode>General</c:formatCode>
                <c:ptCount val="8"/>
                <c:pt idx="0">
                  <c:v>3017</c:v>
                </c:pt>
                <c:pt idx="1">
                  <c:v>3752</c:v>
                </c:pt>
                <c:pt idx="2">
                  <c:v>3857</c:v>
                </c:pt>
                <c:pt idx="3">
                  <c:v>4845</c:v>
                </c:pt>
                <c:pt idx="4">
                  <c:v>5517</c:v>
                </c:pt>
                <c:pt idx="5">
                  <c:v>4910</c:v>
                </c:pt>
                <c:pt idx="6">
                  <c:v>5638</c:v>
                </c:pt>
                <c:pt idx="7">
                  <c:v>5820</c:v>
                </c:pt>
              </c:numCache>
            </c:numRef>
          </c:val>
        </c:ser>
        <c:marker val="1"/>
        <c:axId val="143019392"/>
        <c:axId val="143033472"/>
      </c:lineChart>
      <c:catAx>
        <c:axId val="1430193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143033472"/>
        <c:crosses val="autoZero"/>
        <c:auto val="1"/>
        <c:lblAlgn val="ctr"/>
        <c:lblOffset val="100"/>
      </c:catAx>
      <c:valAx>
        <c:axId val="14303347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600" b="1"/>
                </a:pPr>
                <a:r>
                  <a:rPr lang="tr-TR" sz="1600" b="1"/>
                  <a:t>$</a:t>
                </a:r>
              </a:p>
            </c:rich>
          </c:tx>
          <c:layout>
            <c:manualLayout>
              <c:xMode val="edge"/>
              <c:yMode val="edge"/>
              <c:x val="9.8233797366390027E-2"/>
              <c:y val="4.9667578163608214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143019392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tr-T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Malatya'nın Göç Aldığı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İller 2015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8458989501312341E-2"/>
                  <c:y val="1.801917370787653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İstanbul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5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017</a:t>
                    </a:r>
                    <a:r>
                      <a:rPr lang="en-US" sz="1600" dirty="0"/>
                      <a:t>
18,6%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 err="1"/>
                      <a:t>Elazığ</a:t>
                    </a:r>
                    <a:r>
                      <a:rPr lang="en-US" sz="1600"/>
                      <a:t>
</a:t>
                    </a:r>
                    <a:r>
                      <a:rPr lang="en-US" sz="1600" smtClean="0"/>
                      <a:t>2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395</a:t>
                    </a:r>
                    <a:r>
                      <a:rPr lang="en-US" sz="1600"/>
                      <a:t>
8,9%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4.2921642607174022E-2"/>
                  <c:y val="-6.228968820891770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Adıyaman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2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304</a:t>
                    </a:r>
                    <a:r>
                      <a:rPr lang="en-US" sz="1600" dirty="0"/>
                      <a:t>
8,6%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/>
                      <a:t>Ankara
</a:t>
                    </a:r>
                    <a:r>
                      <a:rPr lang="en-US" sz="1600" smtClean="0"/>
                      <a:t>1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263</a:t>
                    </a:r>
                    <a:r>
                      <a:rPr lang="en-US" sz="1600"/>
                      <a:t>
4,7%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225174431321084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Diyarbakır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1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045</a:t>
                    </a:r>
                    <a:r>
                      <a:rPr lang="en-US" sz="1600" dirty="0"/>
                      <a:t>
3,9%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3.0489063867016653E-2"/>
                  <c:y val="-3.817275224148024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Diğer</a:t>
                    </a:r>
                    <a:r>
                      <a:rPr lang="en-US" sz="1600" dirty="0"/>
                      <a:t> </a:t>
                    </a:r>
                    <a:r>
                      <a:rPr lang="en-US" sz="1600" dirty="0" err="1"/>
                      <a:t>İller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14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901</a:t>
                    </a:r>
                    <a:r>
                      <a:rPr lang="en-US" sz="1600" dirty="0"/>
                      <a:t>
55,3%</a:t>
                    </a:r>
                  </a:p>
                </c:rich>
              </c:tx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  <c:showCatName val="1"/>
            <c:showPercent val="1"/>
            <c:showLeaderLines val="1"/>
          </c:dLbls>
          <c:cat>
            <c:strRef>
              <c:f>Sayfa7!$A$2:$A$7</c:f>
              <c:strCache>
                <c:ptCount val="6"/>
                <c:pt idx="0">
                  <c:v>İstanbul</c:v>
                </c:pt>
                <c:pt idx="1">
                  <c:v>Elazığ</c:v>
                </c:pt>
                <c:pt idx="2">
                  <c:v>Adıyaman</c:v>
                </c:pt>
                <c:pt idx="3">
                  <c:v>Ankara</c:v>
                </c:pt>
                <c:pt idx="4">
                  <c:v>Diyarbakır</c:v>
                </c:pt>
                <c:pt idx="5">
                  <c:v>Diğer İller</c:v>
                </c:pt>
              </c:strCache>
            </c:strRef>
          </c:cat>
          <c:val>
            <c:numRef>
              <c:f>Sayfa7!$B$2:$B$7</c:f>
              <c:numCache>
                <c:formatCode>General</c:formatCode>
                <c:ptCount val="6"/>
                <c:pt idx="0">
                  <c:v>5017</c:v>
                </c:pt>
                <c:pt idx="1">
                  <c:v>2395</c:v>
                </c:pt>
                <c:pt idx="2">
                  <c:v>2304</c:v>
                </c:pt>
                <c:pt idx="3">
                  <c:v>1263</c:v>
                </c:pt>
                <c:pt idx="4">
                  <c:v>1045</c:v>
                </c:pt>
                <c:pt idx="5">
                  <c:v>14901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Okur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Yazar Oranı (6+ Yaş)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0.11700901164444211"/>
          <c:y val="0.13818570829015966"/>
          <c:w val="0.85054830566561368"/>
          <c:h val="0.67605480106672922"/>
        </c:manualLayout>
      </c:layout>
      <c:lineChart>
        <c:grouping val="standard"/>
        <c:ser>
          <c:idx val="0"/>
          <c:order val="0"/>
          <c:tx>
            <c:strRef>
              <c:f>Sayfa1!$B$3</c:f>
              <c:strCache>
                <c:ptCount val="1"/>
                <c:pt idx="0">
                  <c:v>Toplam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Sayfa1!$B$4:$B$9</c:f>
              <c:numCache>
                <c:formatCode>General</c:formatCode>
                <c:ptCount val="6"/>
                <c:pt idx="0">
                  <c:v>92.28</c:v>
                </c:pt>
                <c:pt idx="1">
                  <c:v>92.72</c:v>
                </c:pt>
                <c:pt idx="2">
                  <c:v>93.03</c:v>
                </c:pt>
                <c:pt idx="3">
                  <c:v>93.23</c:v>
                </c:pt>
                <c:pt idx="4" formatCode="0.0">
                  <c:v>93.371341453731105</c:v>
                </c:pt>
              </c:numCache>
            </c:numRef>
          </c:val>
        </c:ser>
        <c:ser>
          <c:idx val="1"/>
          <c:order val="1"/>
          <c:tx>
            <c:strRef>
              <c:f>Sayfa1!$C$3</c:f>
              <c:strCache>
                <c:ptCount val="1"/>
                <c:pt idx="0">
                  <c:v>Erkek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Sayfa1!$C$4:$C$9</c:f>
              <c:numCache>
                <c:formatCode>General</c:formatCode>
                <c:ptCount val="6"/>
                <c:pt idx="0">
                  <c:v>97.28</c:v>
                </c:pt>
                <c:pt idx="1">
                  <c:v>97.490000000000023</c:v>
                </c:pt>
                <c:pt idx="2">
                  <c:v>97.63</c:v>
                </c:pt>
                <c:pt idx="3">
                  <c:v>97.7</c:v>
                </c:pt>
                <c:pt idx="4" formatCode="0.0">
                  <c:v>97.768572490188319</c:v>
                </c:pt>
              </c:numCache>
            </c:numRef>
          </c:val>
        </c:ser>
        <c:ser>
          <c:idx val="2"/>
          <c:order val="2"/>
          <c:tx>
            <c:strRef>
              <c:f>Sayfa1!$D$3</c:f>
              <c:strCache>
                <c:ptCount val="1"/>
                <c:pt idx="0">
                  <c:v>Kadın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Sayfa1!$D$4:$D$9</c:f>
              <c:numCache>
                <c:formatCode>General</c:formatCode>
                <c:ptCount val="6"/>
                <c:pt idx="0">
                  <c:v>87.27</c:v>
                </c:pt>
                <c:pt idx="1">
                  <c:v>87.97</c:v>
                </c:pt>
                <c:pt idx="2">
                  <c:v>88.45</c:v>
                </c:pt>
                <c:pt idx="3">
                  <c:v>88.8</c:v>
                </c:pt>
                <c:pt idx="4" formatCode="0.0">
                  <c:v>89.020624922810924</c:v>
                </c:pt>
              </c:numCache>
            </c:numRef>
          </c:val>
        </c:ser>
        <c:marker val="1"/>
        <c:axId val="133002368"/>
        <c:axId val="133003904"/>
      </c:lineChart>
      <c:catAx>
        <c:axId val="133002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3003904"/>
        <c:crosses val="autoZero"/>
        <c:auto val="1"/>
        <c:lblAlgn val="ctr"/>
        <c:lblOffset val="100"/>
      </c:catAx>
      <c:valAx>
        <c:axId val="13300390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1031971513115002"/>
              <c:y val="9.1546668638864265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300236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Bitirilen</a:t>
            </a:r>
            <a:r>
              <a:rPr lang="tr-TR" sz="24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Eğitim Düzeyi </a:t>
            </a:r>
            <a:r>
              <a:rPr lang="tr-TR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(15+ Yaş)</a:t>
            </a:r>
            <a:endParaRPr lang="tr-T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1517456654286284E-2"/>
          <c:y val="0.19750552927013632"/>
          <c:w val="0.89339101577820013"/>
          <c:h val="0.77987623314327292"/>
        </c:manualLayout>
      </c:layout>
      <c:pie3DChart>
        <c:varyColors val="1"/>
        <c:ser>
          <c:idx val="0"/>
          <c:order val="0"/>
          <c:explosion val="25"/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7.2961766541787793E-2"/>
                  <c:y val="4.2246217616921704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8.9034614530940498E-2"/>
                  <c:y val="9.3608731882685606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5.1570497522990134E-3"/>
                  <c:y val="0.14813835342965498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1.7907502941442682E-3"/>
                  <c:y val="-2.3528134932500486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5.5587413642260233E-2"/>
                  <c:y val="-9.6678959433868242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2.5306510239181127E-2"/>
                  <c:y val="9.0898401411013741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0.11308395933266963"/>
                  <c:y val="0.14023699569199449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0.20463535161553081"/>
                  <c:y val="9.9456574154162918E-3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3.2955320240142395E-2"/>
                  <c:y val="-2.2801331378134389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Sayfa2!$B$5:$B$14</c:f>
              <c:strCache>
                <c:ptCount val="10"/>
                <c:pt idx="0">
                  <c:v>Okuma yazma bilmeyen</c:v>
                </c:pt>
                <c:pt idx="1">
                  <c:v>Okuma yazma bilen fakat bir okul bitirmeyen</c:v>
                </c:pt>
                <c:pt idx="2">
                  <c:v>İlkokul mezunu</c:v>
                </c:pt>
                <c:pt idx="3">
                  <c:v>İlköğretim mezunu</c:v>
                </c:pt>
                <c:pt idx="4">
                  <c:v>Ortaokul veya dengi mezunu</c:v>
                </c:pt>
                <c:pt idx="5">
                  <c:v>Lise veya dengi mezunu</c:v>
                </c:pt>
                <c:pt idx="6">
                  <c:v>Yüksekokul veya fakülte mezunu</c:v>
                </c:pt>
                <c:pt idx="7">
                  <c:v>Yüksek lisans mezunu</c:v>
                </c:pt>
                <c:pt idx="8">
                  <c:v>Doktora mezunu</c:v>
                </c:pt>
                <c:pt idx="9">
                  <c:v>Bilinmeyen</c:v>
                </c:pt>
              </c:strCache>
            </c:strRef>
          </c:cat>
          <c:val>
            <c:numRef>
              <c:f>Sayfa2!$C$5:$C$14</c:f>
              <c:numCache>
                <c:formatCode>General</c:formatCode>
                <c:ptCount val="10"/>
                <c:pt idx="0">
                  <c:v>45258</c:v>
                </c:pt>
                <c:pt idx="1">
                  <c:v>29050</c:v>
                </c:pt>
                <c:pt idx="2">
                  <c:v>125784</c:v>
                </c:pt>
                <c:pt idx="3">
                  <c:v>82905</c:v>
                </c:pt>
                <c:pt idx="4">
                  <c:v>70468</c:v>
                </c:pt>
                <c:pt idx="5">
                  <c:v>136426</c:v>
                </c:pt>
                <c:pt idx="6">
                  <c:v>82817</c:v>
                </c:pt>
                <c:pt idx="7">
                  <c:v>4517</c:v>
                </c:pt>
                <c:pt idx="8">
                  <c:v>1492</c:v>
                </c:pt>
                <c:pt idx="9">
                  <c:v>3803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Kaba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Evlenme Hızı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Sayfa10!$B$22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5.7306590257880305E-3"/>
                  <c:y val="-2.419354838709678E-2"/>
                </c:manualLayout>
              </c:layout>
              <c:showVal val="1"/>
            </c:dLbl>
            <c:dLbl>
              <c:idx val="2"/>
              <c:layout>
                <c:manualLayout>
                  <c:x val="3.820439350525322E-3"/>
                  <c:y val="-3.7634408602150629E-2"/>
                </c:manualLayout>
              </c:layout>
              <c:showVal val="1"/>
            </c:dLbl>
            <c:dLbl>
              <c:idx val="3"/>
              <c:layout>
                <c:manualLayout>
                  <c:x val="-7.6408787010506431E-3"/>
                  <c:y val="2.9569892473118291E-2"/>
                </c:manualLayout>
              </c:layout>
              <c:showVal val="1"/>
            </c:dLbl>
            <c:dLbl>
              <c:idx val="4"/>
              <c:layout>
                <c:manualLayout>
                  <c:x val="-5.7306590257880626E-3"/>
                  <c:y val="3.2258064516129066E-2"/>
                </c:manualLayout>
              </c:layout>
              <c:showVal val="1"/>
            </c:dLbl>
            <c:dLbl>
              <c:idx val="5"/>
              <c:layout>
                <c:manualLayout>
                  <c:x val="-1.7191977077363897E-2"/>
                  <c:y val="2.6881720430107635E-2"/>
                </c:manualLayout>
              </c:layout>
              <c:showVal val="1"/>
            </c:dLbl>
            <c:dLbl>
              <c:idx val="6"/>
              <c:layout>
                <c:manualLayout>
                  <c:x val="-1.1461318051575941E-2"/>
                  <c:y val="4.0322580645161483E-2"/>
                </c:manualLayout>
              </c:layout>
              <c:showVal val="1"/>
            </c:dLbl>
            <c:dLbl>
              <c:idx val="7"/>
              <c:layout>
                <c:manualLayout>
                  <c:x val="-3.820439350525322E-3"/>
                  <c:y val="2.4193548387096732E-2"/>
                </c:manualLayout>
              </c:layout>
              <c:showVal val="1"/>
            </c:dLbl>
            <c:dLbl>
              <c:idx val="8"/>
              <c:layout>
                <c:manualLayout>
                  <c:x val="-7.6410027729878109E-3"/>
                  <c:y val="2.419333672000681E-2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Sayfa10!$A$23:$A$31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Sayfa10!$B$23:$B$31</c:f>
              <c:numCache>
                <c:formatCode>General</c:formatCode>
                <c:ptCount val="9"/>
                <c:pt idx="0">
                  <c:v>10.210000000000001</c:v>
                </c:pt>
                <c:pt idx="1">
                  <c:v>9.26</c:v>
                </c:pt>
                <c:pt idx="2">
                  <c:v>8.39</c:v>
                </c:pt>
                <c:pt idx="3">
                  <c:v>7.7</c:v>
                </c:pt>
                <c:pt idx="4">
                  <c:v>7.95</c:v>
                </c:pt>
                <c:pt idx="5">
                  <c:v>7.64</c:v>
                </c:pt>
                <c:pt idx="6">
                  <c:v>7.6099999999999985</c:v>
                </c:pt>
                <c:pt idx="7">
                  <c:v>7.3599999999999985</c:v>
                </c:pt>
                <c:pt idx="8">
                  <c:v>7.24</c:v>
                </c:pt>
              </c:numCache>
            </c:numRef>
          </c:val>
        </c:ser>
        <c:ser>
          <c:idx val="1"/>
          <c:order val="1"/>
          <c:tx>
            <c:strRef>
              <c:f>Sayfa10!$C$22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7.1110868226745803E-3"/>
                  <c:y val="2.150537634408603E-2"/>
                </c:manualLayout>
              </c:layout>
              <c:showVal val="1"/>
            </c:dLbl>
            <c:dLbl>
              <c:idx val="2"/>
              <c:layout>
                <c:manualLayout>
                  <c:x val="-7.1110868226746428E-3"/>
                  <c:y val="4.8387096774193623E-2"/>
                </c:manualLayout>
              </c:layout>
              <c:showVal val="1"/>
            </c:dLbl>
            <c:dLbl>
              <c:idx val="3"/>
              <c:layout>
                <c:manualLayout>
                  <c:x val="-7.1110868226745803E-3"/>
                  <c:y val="-2.15053763440860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881720430107526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8817204301075269E-2"/>
                </c:manualLayout>
              </c:layout>
              <c:showVal val="1"/>
            </c:dLbl>
            <c:dLbl>
              <c:idx val="6"/>
              <c:layout>
                <c:manualLayout>
                  <c:x val="-7.1110868226745803E-3"/>
                  <c:y val="-1.0752688172043012E-2"/>
                </c:manualLayout>
              </c:layout>
              <c:showVal val="1"/>
            </c:dLbl>
            <c:dLbl>
              <c:idx val="7"/>
              <c:layout>
                <c:manualLayout>
                  <c:x val="1.0429473524421313E-16"/>
                  <c:y val="0"/>
                </c:manualLayout>
              </c:layout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Sayfa10!$A$23:$A$31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Sayfa10!$C$23:$C$31</c:f>
              <c:numCache>
                <c:formatCode>General</c:formatCode>
                <c:ptCount val="9"/>
                <c:pt idx="0">
                  <c:v>9.09</c:v>
                </c:pt>
                <c:pt idx="1">
                  <c:v>9.0300000000000011</c:v>
                </c:pt>
                <c:pt idx="2">
                  <c:v>8.2100000000000009</c:v>
                </c:pt>
                <c:pt idx="3">
                  <c:v>7.98</c:v>
                </c:pt>
                <c:pt idx="4">
                  <c:v>8.02</c:v>
                </c:pt>
                <c:pt idx="5">
                  <c:v>8.0300000000000011</c:v>
                </c:pt>
                <c:pt idx="6">
                  <c:v>7.89</c:v>
                </c:pt>
                <c:pt idx="7">
                  <c:v>7.8</c:v>
                </c:pt>
                <c:pt idx="8">
                  <c:v>7.71</c:v>
                </c:pt>
              </c:numCache>
            </c:numRef>
          </c:val>
        </c:ser>
        <c:marker val="1"/>
        <c:axId val="135349760"/>
        <c:axId val="135351296"/>
      </c:lineChart>
      <c:catAx>
        <c:axId val="135349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351296"/>
        <c:crosses val="autoZero"/>
        <c:auto val="1"/>
        <c:lblAlgn val="ctr"/>
        <c:lblOffset val="100"/>
      </c:catAx>
      <c:valAx>
        <c:axId val="13535129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Binde</a:t>
                </a:r>
              </a:p>
            </c:rich>
          </c:tx>
          <c:layout>
            <c:manualLayout>
              <c:xMode val="edge"/>
              <c:yMode val="edge"/>
              <c:x val="0.10497084006460226"/>
              <c:y val="7.5967953602573871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349760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Ortalama İlk Evlenme</a:t>
            </a:r>
            <a:r>
              <a:rPr lang="tr-TR" sz="24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Yaşı Erkek</a:t>
            </a:r>
            <a:endParaRPr lang="tr-T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Sayfa11!$B$20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Sayfa11!$A$21:$A$27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Sayfa11!$B$21:$B$27</c:f>
              <c:numCache>
                <c:formatCode>General</c:formatCode>
                <c:ptCount val="7"/>
                <c:pt idx="0">
                  <c:v>26.8</c:v>
                </c:pt>
                <c:pt idx="1">
                  <c:v>26.8</c:v>
                </c:pt>
                <c:pt idx="2">
                  <c:v>27.1</c:v>
                </c:pt>
                <c:pt idx="3">
                  <c:v>27.2</c:v>
                </c:pt>
                <c:pt idx="4">
                  <c:v>27.4</c:v>
                </c:pt>
                <c:pt idx="5">
                  <c:v>27.5</c:v>
                </c:pt>
                <c:pt idx="6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Sayfa11!$C$20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Sayfa11!$A$21:$A$27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Sayfa11!$C$21:$C$27</c:f>
              <c:numCache>
                <c:formatCode>General</c:formatCode>
                <c:ptCount val="7"/>
                <c:pt idx="0">
                  <c:v>26.3</c:v>
                </c:pt>
                <c:pt idx="1">
                  <c:v>26.5</c:v>
                </c:pt>
                <c:pt idx="2">
                  <c:v>26.6</c:v>
                </c:pt>
                <c:pt idx="3">
                  <c:v>26.7</c:v>
                </c:pt>
                <c:pt idx="4">
                  <c:v>26.8</c:v>
                </c:pt>
                <c:pt idx="5">
                  <c:v>26.9</c:v>
                </c:pt>
                <c:pt idx="6">
                  <c:v>27</c:v>
                </c:pt>
              </c:numCache>
            </c:numRef>
          </c:val>
        </c:ser>
        <c:marker val="1"/>
        <c:axId val="135247360"/>
        <c:axId val="135248896"/>
      </c:lineChart>
      <c:catAx>
        <c:axId val="1352473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248896"/>
        <c:crosses val="autoZero"/>
        <c:auto val="1"/>
        <c:lblAlgn val="ctr"/>
        <c:lblOffset val="100"/>
      </c:catAx>
      <c:valAx>
        <c:axId val="13524889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Yaş</a:t>
                </a:r>
              </a:p>
            </c:rich>
          </c:tx>
          <c:layout>
            <c:manualLayout>
              <c:xMode val="edge"/>
              <c:yMode val="edge"/>
              <c:x val="8.8810307335573352E-2"/>
              <c:y val="6.0893039041923558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35247360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0.06744</cdr:x>
      <cdr:y>0.11141</cdr:y>
    </cdr:from>
    <cdr:to>
      <cdr:x>0.14398</cdr:x>
      <cdr:y>0.16923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613461" y="517329"/>
          <a:ext cx="696233" cy="268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1100" b="1" dirty="0"/>
            <a:t>MWH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0.03906</cdr:x>
      <cdr:y>0.09231</cdr:y>
    </cdr:from>
    <cdr:to>
      <cdr:x>0.1569</cdr:x>
      <cdr:y>0.12802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357158" y="428628"/>
          <a:ext cx="1077529" cy="16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1200" b="1" dirty="0" smtClean="0">
              <a:latin typeface="Arial" pitchFamily="34" charset="0"/>
              <a:cs typeface="Arial" pitchFamily="34" charset="0"/>
            </a:rPr>
            <a:t>Milyon</a:t>
          </a:r>
          <a:r>
            <a:rPr lang="tr-TR" sz="11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100" b="1" dirty="0">
              <a:latin typeface="Arial" pitchFamily="34" charset="0"/>
              <a:cs typeface="Arial" pitchFamily="34" charset="0"/>
            </a:rPr>
            <a:t>$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0.03906</cdr:x>
      <cdr:y>0.08955</cdr:y>
    </cdr:from>
    <cdr:to>
      <cdr:x>0.12794</cdr:x>
      <cdr:y>0.13861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357158" y="428628"/>
          <a:ext cx="812763" cy="234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1200" b="1" dirty="0">
              <a:latin typeface="Arial" pitchFamily="34" charset="0"/>
              <a:cs typeface="Arial" pitchFamily="34" charset="0"/>
            </a:rPr>
            <a:t>Milyon $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BEAA62DE-EA77-4C83-B491-4B619D59F9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661">
              <a:defRPr/>
            </a:pPr>
            <a:r>
              <a:rPr lang="tr-TR" baseline="0" dirty="0" smtClean="0"/>
              <a:t>En büyük ve en küçük nüfuslu 3 ilçemiz 2014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Daimi ikametgaha göre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Belediye Belgeli+Turizm İşletme Belgeli Tesisler kapsanmıştır.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Belediye Belgeli+Turizm İşletme Belgeli Tesisler kapsanmıştır.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Belediye Belgeli+Turizm İşletme Belgeli Tesisler kapsanmıştır.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661">
              <a:defRPr/>
            </a:pPr>
            <a:r>
              <a:rPr lang="tr-TR" dirty="0" smtClean="0"/>
              <a:t>Malatya ili en büyük nüfuslu</a:t>
            </a:r>
            <a:r>
              <a:rPr lang="tr-TR" baseline="0" dirty="0" smtClean="0"/>
              <a:t> 3 mahalle 2014</a:t>
            </a:r>
          </a:p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err="1" smtClean="0">
                <a:solidFill>
                  <a:sysClr val="windowText" lastClr="000000"/>
                </a:solidFill>
              </a:rPr>
              <a:t>Suç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işlendiği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il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ve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suç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türüne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göre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ceza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infaz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kurumuna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giren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hükümlüler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: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Toplam</a:t>
            </a: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26F2-0851-40B7-9CE1-7929902B81B2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8FC-6197-4076-9726-DBCF59692DB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CD659-3467-456F-897A-26F22392B838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2FBE-86C6-4D50-8D62-67B742788F7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81075"/>
            <a:ext cx="2057400" cy="51450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19800" cy="51450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5D9A-284B-4007-92D5-6794478C726C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82441-558D-403F-84B8-028C7928413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647700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1"/>
            <a:ext cx="8229600" cy="4197361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21B9-FA6D-4071-9648-D6DC37D27B9A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56BD-395F-471C-A26E-3DC7B25B7E2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dirty="0" smtClean="0"/>
              <a:t>Asıl başlık stili </a:t>
            </a:r>
            <a:r>
              <a:rPr lang="tr-TR" smtClean="0"/>
              <a:t>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EE554-CAE6-4DD3-AE02-F2387190327D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8279-900C-4247-87EE-542AF3F850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86808" cy="647700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000239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000239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6CF8-34C3-4F46-9898-6DACC2A296FA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BA810-5919-4608-AD2F-C5B551F5570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0052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643182"/>
            <a:ext cx="4040188" cy="348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8" y="192880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643182"/>
            <a:ext cx="4041775" cy="348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76E7-9A6C-4B52-A97E-1C024B735D5E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A4CDA-817B-44B8-9A84-C5232C269E1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328F2-23CC-4CB3-94E2-4C992432AB59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694BF-A90C-49E0-9536-C75BD0DD5AA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9AF4-76EC-4B17-8021-C2A27EAE7EEF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174C3-5D4A-4DF7-B39E-911C8EC3BD7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85794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244F9-8433-4BA1-8ECE-4C71F127A4DB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AF6E-3262-48DF-8E84-11FA132BAD7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928670"/>
            <a:ext cx="5486400" cy="3798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266E2-6810-47A1-9A64-4AFC85C629A7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F32C-D4DE-4D05-8068-C39344C359B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10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43813" y="65722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9EBE7A-552A-4287-9642-5EC775774A21}" type="datetime1">
              <a:rPr lang="tr-TR"/>
              <a:pPr>
                <a:defRPr/>
              </a:pPr>
              <a:t>29.6.2016</a:t>
            </a:fld>
            <a:endParaRPr lang="tr-T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n>
                  <a:solidFill>
                    <a:srgbClr val="AB2328"/>
                  </a:solidFill>
                </a:ln>
                <a:solidFill>
                  <a:srgbClr val="C00000"/>
                </a:solidFill>
                <a:cs typeface="+mn-cs"/>
              </a:defRPr>
            </a:lvl1pPr>
          </a:lstStyle>
          <a:p>
            <a:pPr>
              <a:defRPr/>
            </a:pPr>
            <a:fld id="{D0BDD975-2790-43B6-9CD0-BAAC2CC7101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7950" y="176213"/>
            <a:ext cx="32400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1400" b="1">
                <a:solidFill>
                  <a:srgbClr val="AB2328"/>
                </a:solidFill>
                <a:latin typeface="Calibri" pitchFamily="34" charset="0"/>
              </a:rPr>
              <a:t/>
            </a:r>
            <a:br>
              <a:rPr lang="tr-TR" sz="1400" b="1">
                <a:solidFill>
                  <a:srgbClr val="AB2328"/>
                </a:solidFill>
                <a:latin typeface="Calibri" pitchFamily="34" charset="0"/>
              </a:rPr>
            </a:br>
            <a:r>
              <a:rPr lang="tr-TR" sz="1400" b="1">
                <a:solidFill>
                  <a:srgbClr val="AB2328"/>
                </a:solidFill>
                <a:latin typeface="Calibri" pitchFamily="34" charset="0"/>
              </a:rPr>
              <a:t>TÜRKİYE İSTATİSTİK KURUMU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330950"/>
            <a:ext cx="3924300" cy="479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1200" b="1" dirty="0">
                <a:solidFill>
                  <a:srgbClr val="404040"/>
                </a:solidFill>
                <a:latin typeface="Calibri" pitchFamily="34" charset="0"/>
              </a:rPr>
              <a:t>Malatya Bölge Müdürlüğü </a:t>
            </a:r>
          </a:p>
          <a:p>
            <a:pPr>
              <a:spcBef>
                <a:spcPct val="20000"/>
              </a:spcBef>
              <a:defRPr/>
            </a:pPr>
            <a:r>
              <a:rPr lang="tr-TR" sz="1100" dirty="0">
                <a:solidFill>
                  <a:srgbClr val="7F7F7F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2" name="Picture 9" descr="logoL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7063" y="117475"/>
            <a:ext cx="679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477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50800" dir="78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2865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127000" dist="152400" dir="5400000" sx="65000" sy="65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4C606F-EB31-4410-9B50-ACEDFDABA0ED}" type="datetime1">
              <a:rPr lang="tr-TR" smtClean="0">
                <a:cs typeface="Arial" charset="0"/>
              </a:rPr>
              <a:pPr/>
              <a:t>29.6.2016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A1BD19-6795-41A8-B03E-8DB5AA3595DD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sp>
        <p:nvSpPr>
          <p:cNvPr id="2052" name="Rectangle 24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072594" cy="535784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sz="2400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tr-TR" sz="4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TÜRKİYE İSTATİSTİK KURUMU</a:t>
            </a:r>
          </a:p>
          <a:p>
            <a:pPr algn="ctr" eaLnBrk="1" hangingPunct="1">
              <a:buFontTx/>
              <a:buNone/>
            </a:pPr>
            <a:r>
              <a:rPr lang="tr-TR" sz="4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MALATYA BÖLGE MÜDÜRLÜĞÜ</a:t>
            </a:r>
          </a:p>
          <a:p>
            <a:pPr algn="ctr" eaLnBrk="1" hangingPunct="1">
              <a:buFontTx/>
              <a:buNone/>
            </a:pPr>
            <a:endParaRPr lang="tr-TR" sz="3600" b="1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tr-TR" sz="4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İSTATİSTİKLERLE MALATYA</a:t>
            </a:r>
          </a:p>
          <a:p>
            <a:pPr algn="ctr" eaLnBrk="1" hangingPunct="1">
              <a:buFontTx/>
              <a:buNone/>
            </a:pPr>
            <a:r>
              <a:rPr lang="tr-TR" sz="4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Temmuz2016</a:t>
            </a:r>
            <a:endParaRPr lang="tr-TR" sz="4400" b="1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İl Koordinasyon\Resimler\göç\göç4.jpg"/>
          <p:cNvPicPr>
            <a:picLocks noChangeAspect="1" noChangeArrowheads="1"/>
          </p:cNvPicPr>
          <p:nvPr/>
        </p:nvPicPr>
        <p:blipFill>
          <a:blip r:embed="rId3">
            <a:lum bright="90000"/>
          </a:blip>
          <a:srcRect/>
          <a:stretch>
            <a:fillRect/>
          </a:stretch>
        </p:blipFill>
        <p:spPr bwMode="auto">
          <a:xfrm>
            <a:off x="0" y="1714488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10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GÖÇ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8 Metin kutusu"/>
          <p:cNvSpPr txBox="1"/>
          <p:nvPr/>
        </p:nvSpPr>
        <p:spPr>
          <a:xfrm>
            <a:off x="0" y="5715016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0000"/>
                </a:solidFill>
              </a:rPr>
              <a:t>Malatya 2015 yılında 26 925 kişi göç almıştır.</a:t>
            </a:r>
            <a:endParaRPr lang="tr-TR" sz="1800" dirty="0">
              <a:solidFill>
                <a:srgbClr val="FF0000"/>
              </a:solidFill>
            </a:endParaRPr>
          </a:p>
        </p:txBody>
      </p:sp>
      <p:graphicFrame>
        <p:nvGraphicFramePr>
          <p:cNvPr id="9" name="2 Grafik"/>
          <p:cNvGraphicFramePr/>
          <p:nvPr/>
        </p:nvGraphicFramePr>
        <p:xfrm>
          <a:off x="0" y="1571612"/>
          <a:ext cx="91440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İl Koordinasyon\Resimler\eğitim\egitim3.jpg"/>
          <p:cNvPicPr>
            <a:picLocks noChangeAspect="1" noChangeArrowheads="1"/>
          </p:cNvPicPr>
          <p:nvPr/>
        </p:nvPicPr>
        <p:blipFill>
          <a:blip r:embed="rId3">
            <a:lum bright="55000" contrast="10000"/>
          </a:blip>
          <a:srcRect/>
          <a:stretch>
            <a:fillRect/>
          </a:stretch>
        </p:blipFill>
        <p:spPr bwMode="auto">
          <a:xfrm>
            <a:off x="-300038" y="-471488"/>
            <a:ext cx="9744076" cy="780097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11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EĞİTİM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1 Grafik"/>
          <p:cNvGraphicFramePr/>
          <p:nvPr/>
        </p:nvGraphicFramePr>
        <p:xfrm>
          <a:off x="-142908" y="1643050"/>
          <a:ext cx="94298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İl Koordinasyon\Resimler\eğitim\eğitim4.jpg"/>
          <p:cNvPicPr>
            <a:picLocks noChangeAspect="1" noChangeArrowheads="1"/>
          </p:cNvPicPr>
          <p:nvPr/>
        </p:nvPicPr>
        <p:blipFill>
          <a:blip r:embed="rId3" cstate="print">
            <a:lum bright="40000" contrast="5000"/>
          </a:blip>
          <a:srcRect/>
          <a:stretch>
            <a:fillRect/>
          </a:stretch>
        </p:blipFill>
        <p:spPr bwMode="auto">
          <a:xfrm>
            <a:off x="0" y="1428736"/>
            <a:ext cx="9144000" cy="485778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EĞİTİM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1 Grafik"/>
          <p:cNvGraphicFramePr/>
          <p:nvPr/>
        </p:nvGraphicFramePr>
        <p:xfrm>
          <a:off x="214282" y="1643050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İl Koordinasyon\Resimler\evlenme\evlenme2.png"/>
          <p:cNvPicPr>
            <a:picLocks noChangeAspect="1" noChangeArrowheads="1"/>
          </p:cNvPicPr>
          <p:nvPr/>
        </p:nvPicPr>
        <p:blipFill>
          <a:blip r:embed="rId3">
            <a:lum bright="45000" contrast="1000"/>
          </a:blip>
          <a:srcRect/>
          <a:stretch>
            <a:fillRect/>
          </a:stretch>
        </p:blipFill>
        <p:spPr bwMode="auto">
          <a:xfrm>
            <a:off x="142844" y="1643050"/>
            <a:ext cx="9001156" cy="457203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13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3 Grafik"/>
          <p:cNvGraphicFramePr/>
          <p:nvPr/>
        </p:nvGraphicFramePr>
        <p:xfrm>
          <a:off x="214282" y="1643050"/>
          <a:ext cx="892971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İl Koordinasyon\Resimler\evlenme\evlenme2.png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0" y="1500174"/>
            <a:ext cx="9144000" cy="464347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14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3 Grafik"/>
          <p:cNvGraphicFramePr/>
          <p:nvPr/>
        </p:nvGraphicFramePr>
        <p:xfrm>
          <a:off x="214282" y="1571612"/>
          <a:ext cx="892971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İl Koordinasyon\Resimler\evlenme\evlenme2.png"/>
          <p:cNvPicPr>
            <a:picLocks noChangeAspect="1" noChangeArrowheads="1"/>
          </p:cNvPicPr>
          <p:nvPr/>
        </p:nvPicPr>
        <p:blipFill>
          <a:blip r:embed="rId3">
            <a:lum bright="45000"/>
          </a:blip>
          <a:srcRect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15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0" y="1500174"/>
          <a:ext cx="9144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İl Koordinasyon\Resimler\evlenme_boşanma\boşanma.jpg"/>
          <p:cNvPicPr>
            <a:picLocks noChangeAspect="1" noChangeArrowheads="1"/>
          </p:cNvPicPr>
          <p:nvPr/>
        </p:nvPicPr>
        <p:blipFill>
          <a:blip r:embed="rId3">
            <a:lum bright="60000" contrast="5000"/>
          </a:blip>
          <a:srcRect/>
          <a:stretch>
            <a:fillRect/>
          </a:stretch>
        </p:blipFill>
        <p:spPr bwMode="auto">
          <a:xfrm>
            <a:off x="0" y="1500174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16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2 Grafik"/>
          <p:cNvGraphicFramePr/>
          <p:nvPr/>
        </p:nvGraphicFramePr>
        <p:xfrm>
          <a:off x="142844" y="1571612"/>
          <a:ext cx="885831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İl Koordinasyon\Resimler\ölüm\ölüm.png"/>
          <p:cNvPicPr>
            <a:picLocks noChangeAspect="1" noChangeArrowheads="1"/>
          </p:cNvPicPr>
          <p:nvPr/>
        </p:nvPicPr>
        <p:blipFill>
          <a:blip r:embed="rId3">
            <a:lum bright="65000" contrast="5000"/>
          </a:blip>
          <a:srcRect/>
          <a:stretch>
            <a:fillRect/>
          </a:stretch>
        </p:blipFill>
        <p:spPr bwMode="auto">
          <a:xfrm>
            <a:off x="0" y="1571612"/>
            <a:ext cx="9144000" cy="464347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4 Grafik"/>
          <p:cNvGraphicFramePr/>
          <p:nvPr/>
        </p:nvGraphicFramePr>
        <p:xfrm>
          <a:off x="0" y="1643050"/>
          <a:ext cx="900115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İl Koordinasyon\Resimler\kültür\sinema.png"/>
          <p:cNvPicPr>
            <a:picLocks noChangeAspect="1" noChangeArrowheads="1"/>
          </p:cNvPicPr>
          <p:nvPr/>
        </p:nvPicPr>
        <p:blipFill>
          <a:blip r:embed="rId3">
            <a:lum bright="80000" contrast="5000"/>
          </a:blip>
          <a:srcRect/>
          <a:stretch>
            <a:fillRect/>
          </a:stretch>
        </p:blipFill>
        <p:spPr bwMode="auto">
          <a:xfrm>
            <a:off x="0" y="1571612"/>
            <a:ext cx="9144000" cy="464347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KÜLTÜR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3 Grafik"/>
          <p:cNvGraphicFramePr/>
          <p:nvPr/>
        </p:nvGraphicFramePr>
        <p:xfrm>
          <a:off x="0" y="157161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İl Koordinasyon\Resimler\turizm\turizm.png"/>
          <p:cNvPicPr>
            <a:picLocks noChangeAspect="1" noChangeArrowheads="1"/>
          </p:cNvPicPr>
          <p:nvPr/>
        </p:nvPicPr>
        <p:blipFill>
          <a:blip r:embed="rId3">
            <a:lum bright="60000" contrast="20000"/>
          </a:blip>
          <a:srcRect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TURİZM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3 Grafik"/>
          <p:cNvGraphicFramePr/>
          <p:nvPr/>
        </p:nvGraphicFramePr>
        <p:xfrm>
          <a:off x="0" y="1714488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idx="1"/>
          </p:nvPr>
        </p:nvSpPr>
        <p:spPr>
          <a:xfrm>
            <a:off x="500063" y="1357298"/>
            <a:ext cx="8229600" cy="4714908"/>
          </a:xfrm>
        </p:spPr>
        <p:txBody>
          <a:bodyPr/>
          <a:lstStyle/>
          <a:p>
            <a:pPr marL="514350" indent="-514350" eaLnBrk="1" hangingPunct="1"/>
            <a:endParaRPr lang="tr-TR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None/>
            </a:pPr>
            <a:endParaRPr lang="tr-TR" sz="2400" dirty="0" smtClean="0">
              <a:latin typeface="Arial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500034" y="2143116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Nüfus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500034" y="2643182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Göç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500034" y="3143248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Eğitim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500034" y="3643314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500034" y="4143380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Kültür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500034" y="4643446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Turizm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0" y="785794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40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SUNUM PLANI</a:t>
            </a:r>
            <a:endParaRPr lang="en-US" sz="40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500034" y="5143512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Yaşam Memnuniyeti 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İl Koordinasyon\Resimler\turizm\turizm.png"/>
          <p:cNvPicPr>
            <a:picLocks noChangeAspect="1" noChangeArrowheads="1"/>
          </p:cNvPicPr>
          <p:nvPr/>
        </p:nvPicPr>
        <p:blipFill>
          <a:blip r:embed="rId3">
            <a:lum bright="60000" contrast="20000"/>
          </a:blip>
          <a:srcRect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20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TURİZM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1 Grafik"/>
          <p:cNvGraphicFramePr/>
          <p:nvPr/>
        </p:nvGraphicFramePr>
        <p:xfrm>
          <a:off x="0" y="1714488"/>
          <a:ext cx="9144000" cy="471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21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MEMNUNİYET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1 Grafik"/>
          <p:cNvGraphicFramePr/>
          <p:nvPr/>
        </p:nvGraphicFramePr>
        <p:xfrm>
          <a:off x="142844" y="1571612"/>
          <a:ext cx="885831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22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MEMNUNİYET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643050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23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MEMNUNİYET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2 Grafik"/>
          <p:cNvGraphicFramePr/>
          <p:nvPr/>
        </p:nvGraphicFramePr>
        <p:xfrm>
          <a:off x="0" y="1643050"/>
          <a:ext cx="91440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24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MEMNUNİYET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1 Grafik"/>
          <p:cNvGraphicFramePr/>
          <p:nvPr/>
        </p:nvGraphicFramePr>
        <p:xfrm>
          <a:off x="0" y="1571612"/>
          <a:ext cx="900115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İl Koordinasyon\Resimler\sağlık\hastane yatak.png"/>
          <p:cNvPicPr>
            <a:picLocks noChangeAspect="1" noChangeArrowheads="1"/>
          </p:cNvPicPr>
          <p:nvPr/>
        </p:nvPicPr>
        <p:blipFill>
          <a:blip r:embed="rId3">
            <a:lum bright="55000" contrast="10000"/>
          </a:blip>
          <a:srcRect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25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SAĞLIK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1 Grafik"/>
          <p:cNvGraphicFramePr/>
          <p:nvPr/>
        </p:nvGraphicFramePr>
        <p:xfrm>
          <a:off x="0" y="1571612"/>
          <a:ext cx="9001156" cy="468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İl Koordinasyon\Resimler\adalet\1.jpg"/>
          <p:cNvPicPr>
            <a:picLocks noChangeAspect="1" noChangeArrowheads="1"/>
          </p:cNvPicPr>
          <p:nvPr/>
        </p:nvPicPr>
        <p:blipFill>
          <a:blip r:embed="rId3">
            <a:lum bright="25000" contrast="-2000"/>
          </a:blip>
          <a:srcRect/>
          <a:stretch>
            <a:fillRect/>
          </a:stretch>
        </p:blipFill>
        <p:spPr bwMode="auto">
          <a:xfrm>
            <a:off x="0" y="1714488"/>
            <a:ext cx="9144000" cy="442915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26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ADALET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571612"/>
          <a:ext cx="900115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İl Koordinasyon\Resimler\tarım\bitkisel üretim.png"/>
          <p:cNvPicPr>
            <a:picLocks noChangeAspect="1" noChangeArrowheads="1"/>
          </p:cNvPicPr>
          <p:nvPr/>
        </p:nvPicPr>
        <p:blipFill>
          <a:blip r:embed="rId3">
            <a:lum bright="70000" contrast="15000"/>
          </a:blip>
          <a:srcRect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27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643050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:\İl Koordinasyon\Resimler\tarım\imagesCA7INBLG.jpg"/>
          <p:cNvPicPr>
            <a:picLocks noChangeAspect="1" noChangeArrowheads="1"/>
          </p:cNvPicPr>
          <p:nvPr/>
        </p:nvPicPr>
        <p:blipFill>
          <a:blip r:embed="rId3">
            <a:lum bright="71000" contrast="-18000"/>
          </a:blip>
          <a:srcRect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28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0" y="1785926"/>
          <a:ext cx="91440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İl Koordinasyon\Resimler\tarım\hayvansal ürün.png"/>
          <p:cNvPicPr>
            <a:picLocks noChangeAspect="1" noChangeArrowheads="1"/>
          </p:cNvPicPr>
          <p:nvPr/>
        </p:nvPicPr>
        <p:blipFill>
          <a:blip r:embed="rId3">
            <a:lum bright="25000"/>
          </a:blip>
          <a:srcRect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29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3 Grafik"/>
          <p:cNvGraphicFramePr/>
          <p:nvPr/>
        </p:nvGraphicFramePr>
        <p:xfrm>
          <a:off x="142844" y="1714488"/>
          <a:ext cx="885831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</a:t>
            </a:fld>
            <a:endParaRPr lang="tr-TR" dirty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229600" cy="4197350"/>
          </a:xfrm>
        </p:spPr>
        <p:txBody>
          <a:bodyPr/>
          <a:lstStyle/>
          <a:p>
            <a:pPr marL="514350" indent="-514350" eaLnBrk="1" hangingPunct="1"/>
            <a:endParaRPr lang="tr-TR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None/>
            </a:pPr>
            <a:endParaRPr lang="tr-TR" sz="2400" dirty="0" smtClean="0">
              <a:latin typeface="Arial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500034" y="2714620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İşgücü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500034" y="3214686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500034" y="3714752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Ulaştırma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500034" y="4214818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Dış Ticaret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500034" y="5214950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Fiyat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500034" y="5715016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Gayri Safi Katma Değer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0" y="714356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40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SUNUM PLANI</a:t>
            </a:r>
            <a:endParaRPr lang="en-US" sz="40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500034" y="4714884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Tarım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500034" y="2214554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Sağlık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500034" y="1714488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Adalet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500034" y="1285860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Enerji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İl Koordinasyon\Resimler\tarım\kayısı.jpg"/>
          <p:cNvPicPr>
            <a:picLocks noChangeAspect="1" noChangeArrowheads="1"/>
          </p:cNvPicPr>
          <p:nvPr/>
        </p:nvPicPr>
        <p:blipFill>
          <a:blip r:embed="rId3">
            <a:lum bright="47000" contrast="-8000"/>
          </a:blip>
          <a:srcRect/>
          <a:stretch>
            <a:fillRect/>
          </a:stretch>
        </p:blipFill>
        <p:spPr bwMode="auto">
          <a:xfrm>
            <a:off x="0" y="1785926"/>
            <a:ext cx="9144000" cy="442915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30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4 Grafik"/>
          <p:cNvGraphicFramePr/>
          <p:nvPr/>
        </p:nvGraphicFramePr>
        <p:xfrm>
          <a:off x="0" y="1785926"/>
          <a:ext cx="91440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İl Koordinasyon\Resimler\tarım\elma.pn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1714488"/>
            <a:ext cx="4500562" cy="2038350"/>
          </a:xfrm>
          <a:prstGeom prst="rect">
            <a:avLst/>
          </a:prstGeom>
          <a:noFill/>
        </p:spPr>
      </p:pic>
      <p:pic>
        <p:nvPicPr>
          <p:cNvPr id="15363" name="Picture 3" descr="G:\İl Koordinasyon\Resimler\tarım\armut.png"/>
          <p:cNvPicPr>
            <a:picLocks noChangeAspect="1" noChangeArrowheads="1"/>
          </p:cNvPicPr>
          <p:nvPr/>
        </p:nvPicPr>
        <p:blipFill>
          <a:blip r:embed="rId4">
            <a:lum bright="60000"/>
          </a:blip>
          <a:srcRect/>
          <a:stretch>
            <a:fillRect/>
          </a:stretch>
        </p:blipFill>
        <p:spPr bwMode="auto">
          <a:xfrm>
            <a:off x="4500562" y="1714488"/>
            <a:ext cx="4643438" cy="2000264"/>
          </a:xfrm>
          <a:prstGeom prst="rect">
            <a:avLst/>
          </a:prstGeom>
          <a:noFill/>
        </p:spPr>
      </p:pic>
      <p:pic>
        <p:nvPicPr>
          <p:cNvPr id="15364" name="Picture 4" descr="G:\İl Koordinasyon\Resimler\tarım\üzüm.jpg"/>
          <p:cNvPicPr>
            <a:picLocks noChangeAspect="1" noChangeArrowheads="1"/>
          </p:cNvPicPr>
          <p:nvPr/>
        </p:nvPicPr>
        <p:blipFill>
          <a:blip r:embed="rId5">
            <a:lum bright="60000"/>
          </a:blip>
          <a:srcRect/>
          <a:stretch>
            <a:fillRect/>
          </a:stretch>
        </p:blipFill>
        <p:spPr bwMode="auto">
          <a:xfrm>
            <a:off x="0" y="3714752"/>
            <a:ext cx="4500562" cy="2500330"/>
          </a:xfrm>
          <a:prstGeom prst="rect">
            <a:avLst/>
          </a:prstGeom>
          <a:noFill/>
        </p:spPr>
      </p:pic>
      <p:pic>
        <p:nvPicPr>
          <p:cNvPr id="15365" name="Picture 5" descr="G:\İl Koordinasyon\Resimler\tarım\dut.png"/>
          <p:cNvPicPr>
            <a:picLocks noChangeAspect="1" noChangeArrowheads="1"/>
          </p:cNvPicPr>
          <p:nvPr/>
        </p:nvPicPr>
        <p:blipFill>
          <a:blip r:embed="rId6">
            <a:lum bright="60000"/>
          </a:blip>
          <a:srcRect/>
          <a:stretch>
            <a:fillRect/>
          </a:stretch>
        </p:blipFill>
        <p:spPr bwMode="auto">
          <a:xfrm>
            <a:off x="4500562" y="3714752"/>
            <a:ext cx="4643438" cy="250033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31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2 Grafik"/>
          <p:cNvGraphicFramePr/>
          <p:nvPr/>
        </p:nvGraphicFramePr>
        <p:xfrm>
          <a:off x="142844" y="1643050"/>
          <a:ext cx="9001156" cy="475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:\İl Koordinasyon\Resimler\tarım\kavun.jp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4214810" y="4071942"/>
            <a:ext cx="4714908" cy="2214578"/>
          </a:xfrm>
          <a:prstGeom prst="rect">
            <a:avLst/>
          </a:prstGeom>
          <a:noFill/>
        </p:spPr>
      </p:pic>
      <p:pic>
        <p:nvPicPr>
          <p:cNvPr id="16389" name="Picture 5" descr="G:\İl Koordinasyon\Resimler\tarım\karpuz.png"/>
          <p:cNvPicPr>
            <a:picLocks noChangeAspect="1" noChangeArrowheads="1"/>
          </p:cNvPicPr>
          <p:nvPr/>
        </p:nvPicPr>
        <p:blipFill>
          <a:blip r:embed="rId4">
            <a:lum bright="60000"/>
          </a:blip>
          <a:srcRect/>
          <a:stretch>
            <a:fillRect/>
          </a:stretch>
        </p:blipFill>
        <p:spPr bwMode="auto">
          <a:xfrm>
            <a:off x="0" y="4071942"/>
            <a:ext cx="4214810" cy="2214578"/>
          </a:xfrm>
          <a:prstGeom prst="rect">
            <a:avLst/>
          </a:prstGeom>
          <a:noFill/>
        </p:spPr>
      </p:pic>
      <p:pic>
        <p:nvPicPr>
          <p:cNvPr id="16387" name="Picture 3" descr="G:\İl Koordinasyon\Resimler\tarım\salatalık.png"/>
          <p:cNvPicPr>
            <a:picLocks noChangeAspect="1" noChangeArrowheads="1"/>
          </p:cNvPicPr>
          <p:nvPr/>
        </p:nvPicPr>
        <p:blipFill>
          <a:blip r:embed="rId5">
            <a:lum bright="60000"/>
          </a:blip>
          <a:srcRect/>
          <a:stretch>
            <a:fillRect/>
          </a:stretch>
        </p:blipFill>
        <p:spPr bwMode="auto">
          <a:xfrm>
            <a:off x="4214810" y="1785926"/>
            <a:ext cx="4929190" cy="2286016"/>
          </a:xfrm>
          <a:prstGeom prst="rect">
            <a:avLst/>
          </a:prstGeom>
          <a:noFill/>
        </p:spPr>
      </p:pic>
      <p:pic>
        <p:nvPicPr>
          <p:cNvPr id="16386" name="Picture 2" descr="G:\İl Koordinasyon\Resimler\tarım\domates.png"/>
          <p:cNvPicPr>
            <a:picLocks noChangeAspect="1" noChangeArrowheads="1"/>
          </p:cNvPicPr>
          <p:nvPr/>
        </p:nvPicPr>
        <p:blipFill>
          <a:blip r:embed="rId6">
            <a:lum bright="60000"/>
          </a:blip>
          <a:srcRect/>
          <a:stretch>
            <a:fillRect/>
          </a:stretch>
        </p:blipFill>
        <p:spPr bwMode="auto">
          <a:xfrm>
            <a:off x="0" y="1785926"/>
            <a:ext cx="4214810" cy="228601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32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2 Grafik"/>
          <p:cNvGraphicFramePr/>
          <p:nvPr/>
        </p:nvGraphicFramePr>
        <p:xfrm>
          <a:off x="0" y="1643050"/>
          <a:ext cx="9103181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İl Koordinasyon\Resimler\tarım\buğday2.pn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1714488"/>
            <a:ext cx="4357686" cy="2286016"/>
          </a:xfrm>
          <a:prstGeom prst="rect">
            <a:avLst/>
          </a:prstGeom>
          <a:noFill/>
        </p:spPr>
      </p:pic>
      <p:pic>
        <p:nvPicPr>
          <p:cNvPr id="17411" name="Picture 3" descr="G:\İl Koordinasyon\Resimler\tarım\arpa.jpg"/>
          <p:cNvPicPr>
            <a:picLocks noChangeAspect="1" noChangeArrowheads="1"/>
          </p:cNvPicPr>
          <p:nvPr/>
        </p:nvPicPr>
        <p:blipFill>
          <a:blip r:embed="rId4">
            <a:lum bright="60000"/>
          </a:blip>
          <a:srcRect/>
          <a:stretch>
            <a:fillRect/>
          </a:stretch>
        </p:blipFill>
        <p:spPr bwMode="auto">
          <a:xfrm>
            <a:off x="4357686" y="1714488"/>
            <a:ext cx="4786314" cy="2286016"/>
          </a:xfrm>
          <a:prstGeom prst="rect">
            <a:avLst/>
          </a:prstGeom>
          <a:noFill/>
        </p:spPr>
      </p:pic>
      <p:pic>
        <p:nvPicPr>
          <p:cNvPr id="17412" name="Picture 4" descr="G:\İl Koordinasyon\Resimler\tarım\mısır.jpg"/>
          <p:cNvPicPr>
            <a:picLocks noChangeAspect="1" noChangeArrowheads="1"/>
          </p:cNvPicPr>
          <p:nvPr/>
        </p:nvPicPr>
        <p:blipFill>
          <a:blip r:embed="rId5">
            <a:lum bright="60000"/>
          </a:blip>
          <a:srcRect/>
          <a:stretch>
            <a:fillRect/>
          </a:stretch>
        </p:blipFill>
        <p:spPr bwMode="auto">
          <a:xfrm>
            <a:off x="0" y="4000504"/>
            <a:ext cx="4357686" cy="2214578"/>
          </a:xfrm>
          <a:prstGeom prst="rect">
            <a:avLst/>
          </a:prstGeom>
          <a:noFill/>
        </p:spPr>
      </p:pic>
      <p:pic>
        <p:nvPicPr>
          <p:cNvPr id="17413" name="Picture 5" descr="G:\İl Koordinasyon\Resimler\tarım\şeker pancarı.jpg"/>
          <p:cNvPicPr>
            <a:picLocks noChangeAspect="1" noChangeArrowheads="1"/>
          </p:cNvPicPr>
          <p:nvPr/>
        </p:nvPicPr>
        <p:blipFill>
          <a:blip r:embed="rId6">
            <a:lum bright="60000"/>
          </a:blip>
          <a:srcRect/>
          <a:stretch>
            <a:fillRect/>
          </a:stretch>
        </p:blipFill>
        <p:spPr bwMode="auto">
          <a:xfrm>
            <a:off x="4357686" y="4000504"/>
            <a:ext cx="4786314" cy="2214578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33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2 Grafik"/>
          <p:cNvGraphicFramePr/>
          <p:nvPr/>
        </p:nvGraphicFramePr>
        <p:xfrm>
          <a:off x="0" y="1571612"/>
          <a:ext cx="91440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İl Koordinasyon\Resimler\enerji\3.JPG"/>
          <p:cNvPicPr>
            <a:picLocks noChangeAspect="1" noChangeArrowheads="1"/>
          </p:cNvPicPr>
          <p:nvPr/>
        </p:nvPicPr>
        <p:blipFill>
          <a:blip r:embed="rId3">
            <a:lum bright="39000"/>
          </a:blip>
          <a:srcRect/>
          <a:stretch>
            <a:fillRect/>
          </a:stretch>
        </p:blipFill>
        <p:spPr bwMode="auto">
          <a:xfrm>
            <a:off x="0" y="1643050"/>
            <a:ext cx="9144000" cy="4637507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34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ENERJİ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2 Grafik"/>
          <p:cNvGraphicFramePr/>
          <p:nvPr/>
        </p:nvGraphicFramePr>
        <p:xfrm>
          <a:off x="0" y="1500174"/>
          <a:ext cx="9001156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İl Koordinasyon\Resimler\enerji\3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785794"/>
            <a:ext cx="9144000" cy="550072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35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ENERJİ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3 Grafik"/>
          <p:cNvGraphicFramePr/>
          <p:nvPr/>
        </p:nvGraphicFramePr>
        <p:xfrm>
          <a:off x="47596" y="1643050"/>
          <a:ext cx="909640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İl Koordinasyon\Resimler\işgücü\işsizlik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1643050"/>
            <a:ext cx="9144000" cy="428628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36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İŞGÜCÜ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0" y="5929330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TRB1: Malatya, Elazığ Bingöl, Tunceli illeri toplamı</a:t>
            </a:r>
            <a:endParaRPr lang="tr-TR" sz="1400" dirty="0"/>
          </a:p>
        </p:txBody>
      </p:sp>
      <p:graphicFrame>
        <p:nvGraphicFramePr>
          <p:cNvPr id="9" name="2 Grafik"/>
          <p:cNvGraphicFramePr/>
          <p:nvPr/>
        </p:nvGraphicFramePr>
        <p:xfrm>
          <a:off x="142844" y="1571612"/>
          <a:ext cx="900115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İl Koordinasyon\Resimler\işgücü\işsizlik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1643050"/>
            <a:ext cx="9144000" cy="407196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37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İŞGÜCÜ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0" y="1714488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İl Koordinasyon\Resimler\işgücü\işsizlik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1643050"/>
            <a:ext cx="9144000" cy="407196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38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İŞGÜCÜ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1 Grafik"/>
          <p:cNvGraphicFramePr/>
          <p:nvPr/>
        </p:nvGraphicFramePr>
        <p:xfrm>
          <a:off x="214282" y="1571612"/>
          <a:ext cx="892971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İl Koordinasyon\Resimler\işgücü\1.jpg"/>
          <p:cNvPicPr>
            <a:picLocks noChangeAspect="1" noChangeArrowheads="1"/>
          </p:cNvPicPr>
          <p:nvPr/>
        </p:nvPicPr>
        <p:blipFill>
          <a:blip r:embed="rId3" cstate="print">
            <a:lum bright="46000"/>
          </a:blip>
          <a:srcRect/>
          <a:stretch>
            <a:fillRect/>
          </a:stretch>
        </p:blipFill>
        <p:spPr bwMode="auto">
          <a:xfrm>
            <a:off x="1" y="1643050"/>
            <a:ext cx="9143999" cy="464347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39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İŞGÜCÜ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0" y="5929330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TRB1: Malatya, Elazığ Bingöl, Tunceli illeri toplamı</a:t>
            </a:r>
            <a:endParaRPr lang="tr-TR" sz="1400" dirty="0"/>
          </a:p>
        </p:txBody>
      </p:sp>
      <p:graphicFrame>
        <p:nvGraphicFramePr>
          <p:cNvPr id="9" name="2 Grafik"/>
          <p:cNvGraphicFramePr/>
          <p:nvPr/>
        </p:nvGraphicFramePr>
        <p:xfrm>
          <a:off x="285720" y="1500174"/>
          <a:ext cx="8858280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</a:t>
            </a:fld>
            <a:endParaRPr lang="tr-TR" dirty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229600" cy="4197350"/>
          </a:xfrm>
        </p:spPr>
        <p:txBody>
          <a:bodyPr/>
          <a:lstStyle/>
          <a:p>
            <a:pPr marL="514350" indent="-514350" eaLnBrk="1" hangingPunct="1">
              <a:buAutoNum type="arabicPeriod" startAt="10"/>
            </a:pPr>
            <a:endParaRPr lang="tr-TR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None/>
            </a:pPr>
            <a:endParaRPr lang="tr-TR" sz="2400" dirty="0" smtClean="0">
              <a:latin typeface="Arial" charset="0"/>
              <a:cs typeface="Arial" charset="0"/>
            </a:endParaRPr>
          </a:p>
        </p:txBody>
      </p:sp>
      <p:pic>
        <p:nvPicPr>
          <p:cNvPr id="17418" name="Picture 10" descr="C:\Users\32978025006\AppData\Local\Microsoft\Windows\Temporary Internet Files\Content.IE5\SLXEMRRY\MC900240341[1].wmf"/>
          <p:cNvPicPr>
            <a:picLocks noChangeAspect="1" noChangeArrowheads="1"/>
          </p:cNvPicPr>
          <p:nvPr/>
        </p:nvPicPr>
        <p:blipFill>
          <a:blip r:embed="rId2" cstate="print">
            <a:lum bright="95000"/>
          </a:blip>
          <a:srcRect/>
          <a:stretch>
            <a:fillRect/>
          </a:stretch>
        </p:blipFill>
        <p:spPr bwMode="auto">
          <a:xfrm>
            <a:off x="285720" y="1500173"/>
            <a:ext cx="8501122" cy="4714909"/>
          </a:xfrm>
          <a:prstGeom prst="rect">
            <a:avLst/>
          </a:prstGeom>
          <a:noFill/>
        </p:spPr>
      </p:pic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NÜFUS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4 Grafik"/>
          <p:cNvGraphicFramePr/>
          <p:nvPr/>
        </p:nvGraphicFramePr>
        <p:xfrm>
          <a:off x="0" y="1571612"/>
          <a:ext cx="900115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İl Koordinasyon\Resimler\iş istatistikleri\organize.png"/>
          <p:cNvPicPr>
            <a:picLocks noChangeAspect="1" noChangeArrowheads="1"/>
          </p:cNvPicPr>
          <p:nvPr/>
        </p:nvPicPr>
        <p:blipFill>
          <a:blip r:embed="rId3">
            <a:lum bright="57000" contrast="-8000"/>
          </a:blip>
          <a:srcRect/>
          <a:stretch>
            <a:fillRect/>
          </a:stretch>
        </p:blipFill>
        <p:spPr bwMode="auto">
          <a:xfrm>
            <a:off x="142844" y="1643050"/>
            <a:ext cx="9001156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40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57161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41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ULAŞTIRMA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2 Grafik"/>
          <p:cNvGraphicFramePr/>
          <p:nvPr/>
        </p:nvGraphicFramePr>
        <p:xfrm>
          <a:off x="0" y="1500174"/>
          <a:ext cx="9144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İl Koordinasyon\Resimler\ulaştırma\otomobil.jpg"/>
          <p:cNvPicPr>
            <a:picLocks noChangeAspect="1" noChangeArrowheads="1"/>
          </p:cNvPicPr>
          <p:nvPr/>
        </p:nvPicPr>
        <p:blipFill>
          <a:blip r:embed="rId3">
            <a:lum bright="74000"/>
          </a:blip>
          <a:srcRect/>
          <a:stretch>
            <a:fillRect/>
          </a:stretch>
        </p:blipFill>
        <p:spPr bwMode="auto">
          <a:xfrm>
            <a:off x="0" y="1643050"/>
            <a:ext cx="9144000" cy="464347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42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ULAŞTIRMA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2 Grafik"/>
          <p:cNvGraphicFramePr/>
          <p:nvPr/>
        </p:nvGraphicFramePr>
        <p:xfrm>
          <a:off x="0" y="157161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İl Koordinasyon\Resimler\ulaştırma\trafik kazası.pn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1785926"/>
            <a:ext cx="9144000" cy="442915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43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ULAŞTIRMA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1 Grafik"/>
          <p:cNvGraphicFramePr/>
          <p:nvPr/>
        </p:nvGraphicFramePr>
        <p:xfrm>
          <a:off x="0" y="157161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İl Koordinasyon\Resimler\dış ticaret\ihracat.jpg"/>
          <p:cNvPicPr>
            <a:picLocks noChangeAspect="1" noChangeArrowheads="1"/>
          </p:cNvPicPr>
          <p:nvPr/>
        </p:nvPicPr>
        <p:blipFill>
          <a:blip r:embed="rId3">
            <a:lum bright="60000" contrast="-10000"/>
          </a:blip>
          <a:srcRect/>
          <a:stretch>
            <a:fillRect/>
          </a:stretch>
        </p:blipFill>
        <p:spPr bwMode="auto">
          <a:xfrm>
            <a:off x="0" y="1857364"/>
            <a:ext cx="9001156" cy="4357718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44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DIŞ TİCARET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0" y="157161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İl Koordinasyon\Resimler\dış ticaret\ihracat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1785926"/>
            <a:ext cx="9144000" cy="442915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45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DIŞ TİCARET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0" y="1571612"/>
          <a:ext cx="9144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1 Metin kutusu"/>
          <p:cNvSpPr txBox="1"/>
          <p:nvPr/>
        </p:nvSpPr>
        <p:spPr>
          <a:xfrm>
            <a:off x="285720" y="2071678"/>
            <a:ext cx="1077529" cy="1658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itchFamily="34" charset="0"/>
                <a:cs typeface="Arial" pitchFamily="34" charset="0"/>
              </a:rPr>
              <a:t>Milyon</a:t>
            </a:r>
            <a:r>
              <a:rPr lang="tr-TR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100" b="1" dirty="0">
                <a:latin typeface="Arial" pitchFamily="34" charset="0"/>
                <a:cs typeface="Arial" pitchFamily="34" charset="0"/>
              </a:rPr>
              <a:t>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İl Koordinasyon\Resimler\dış ticaret\ihracat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1571612"/>
            <a:ext cx="9144000" cy="442915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46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DIŞ TİCARET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2 Grafik"/>
          <p:cNvGraphicFramePr/>
          <p:nvPr/>
        </p:nvGraphicFramePr>
        <p:xfrm>
          <a:off x="142844" y="1643050"/>
          <a:ext cx="900115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1 Metin kutusu"/>
          <p:cNvSpPr txBox="1"/>
          <p:nvPr/>
        </p:nvSpPr>
        <p:spPr>
          <a:xfrm>
            <a:off x="428596" y="2000240"/>
            <a:ext cx="1077529" cy="1658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itchFamily="34" charset="0"/>
                <a:cs typeface="Arial" pitchFamily="34" charset="0"/>
              </a:rPr>
              <a:t>Milyon</a:t>
            </a:r>
            <a:r>
              <a:rPr lang="tr-TR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100" b="1" dirty="0">
                <a:latin typeface="Arial" pitchFamily="34" charset="0"/>
                <a:cs typeface="Arial" pitchFamily="34" charset="0"/>
              </a:rPr>
              <a:t>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İl Koordinasyon\Resimler\dış ticaret\ihracat.jp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1714488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47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DIŞ TİCARET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0" y="1500174"/>
          <a:ext cx="91440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İl Koordinasyon\Resimler\fiyat\enflasyon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48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FİYAT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6 Metin kutusu"/>
          <p:cNvSpPr txBox="1"/>
          <p:nvPr/>
        </p:nvSpPr>
        <p:spPr>
          <a:xfrm>
            <a:off x="0" y="6000768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smtClean="0"/>
              <a:t>TRB1: Malatya, Elazığ Bingöl, Tunceli illeri toplamı</a:t>
            </a:r>
            <a:endParaRPr lang="tr-TR" sz="1400" b="1" dirty="0"/>
          </a:p>
        </p:txBody>
      </p:sp>
      <p:graphicFrame>
        <p:nvGraphicFramePr>
          <p:cNvPr id="10" name="2 Grafik"/>
          <p:cNvGraphicFramePr/>
          <p:nvPr/>
        </p:nvGraphicFramePr>
        <p:xfrm>
          <a:off x="0" y="1643050"/>
          <a:ext cx="9001156" cy="443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49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GAYRİ SAFİ KATMA DEĞER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6 Metin kutusu"/>
          <p:cNvSpPr txBox="1"/>
          <p:nvPr/>
        </p:nvSpPr>
        <p:spPr>
          <a:xfrm>
            <a:off x="0" y="6000768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TRB1: Malatya, Elazığ Bingöl, Tunceli illeri toplamı</a:t>
            </a:r>
            <a:endParaRPr lang="tr-TR" sz="1400" dirty="0"/>
          </a:p>
        </p:txBody>
      </p:sp>
      <p:graphicFrame>
        <p:nvGraphicFramePr>
          <p:cNvPr id="7" name="1 Grafik"/>
          <p:cNvGraphicFramePr/>
          <p:nvPr/>
        </p:nvGraphicFramePr>
        <p:xfrm>
          <a:off x="142844" y="1500174"/>
          <a:ext cx="8786874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5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NÜFUS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0" descr="C:\Users\32978025006\AppData\Local\Microsoft\Windows\Temporary Internet Files\Content.IE5\SLXEMRRY\MC900240341[1].wmf"/>
          <p:cNvPicPr>
            <a:picLocks noChangeAspect="1" noChangeArrowheads="1"/>
          </p:cNvPicPr>
          <p:nvPr/>
        </p:nvPicPr>
        <p:blipFill>
          <a:blip r:embed="rId3" cstate="print">
            <a:lum bright="95000"/>
          </a:blip>
          <a:srcRect/>
          <a:stretch>
            <a:fillRect/>
          </a:stretch>
        </p:blipFill>
        <p:spPr bwMode="auto">
          <a:xfrm>
            <a:off x="285720" y="2357430"/>
            <a:ext cx="8501122" cy="3857652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0" y="1714488"/>
          <a:ext cx="9144000" cy="4572030"/>
        </p:xfrm>
        <a:graphic>
          <a:graphicData uri="http://schemas.openxmlformats.org/drawingml/2006/table">
            <a:tbl>
              <a:tblPr/>
              <a:tblGrid>
                <a:gridCol w="4450367"/>
                <a:gridCol w="4693633"/>
              </a:tblGrid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İlçe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Nüfus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Battalgazi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301 483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Yeşilyurt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294 452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Doğanşehir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39 391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Kuluncak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7 748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Doğanyol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NÜFUS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0" descr="C:\Users\32978025006\AppData\Local\Microsoft\Windows\Temporary Internet Files\Content.IE5\SLXEMRRY\MC900240341[1].wmf"/>
          <p:cNvPicPr>
            <a:picLocks noChangeAspect="1" noChangeArrowheads="1"/>
          </p:cNvPicPr>
          <p:nvPr/>
        </p:nvPicPr>
        <p:blipFill>
          <a:blip r:embed="rId3" cstate="print">
            <a:lum bright="95000"/>
          </a:blip>
          <a:srcRect/>
          <a:stretch>
            <a:fillRect/>
          </a:stretch>
        </p:blipFill>
        <p:spPr bwMode="auto">
          <a:xfrm>
            <a:off x="285720" y="1714488"/>
            <a:ext cx="8501122" cy="4500594"/>
          </a:xfrm>
          <a:prstGeom prst="rect">
            <a:avLst/>
          </a:prstGeom>
          <a:noFill/>
        </p:spPr>
      </p:pic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0" y="1714487"/>
          <a:ext cx="9144000" cy="4572032"/>
        </p:xfrm>
        <a:graphic>
          <a:graphicData uri="http://schemas.openxmlformats.org/drawingml/2006/table">
            <a:tbl>
              <a:tblPr/>
              <a:tblGrid>
                <a:gridCol w="3712248"/>
                <a:gridCol w="2360197"/>
                <a:gridCol w="3071555"/>
              </a:tblGrid>
              <a:tr h="460658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İlçe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Mahalle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Nüfus (2015)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70458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Battalgazi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Çöşnük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22 689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458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Yeşilyurt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Zaviye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22 227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458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Yeşilyurt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Özalper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18 767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7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NÜFUS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0" descr="C:\Users\32978025006\AppData\Local\Microsoft\Windows\Temporary Internet Files\Content.IE5\SLXEMRRY\MC900240341[1].wmf"/>
          <p:cNvPicPr>
            <a:picLocks noChangeAspect="1" noChangeArrowheads="1"/>
          </p:cNvPicPr>
          <p:nvPr/>
        </p:nvPicPr>
        <p:blipFill>
          <a:blip r:embed="rId3" cstate="print">
            <a:lum bright="95000"/>
          </a:blip>
          <a:srcRect/>
          <a:stretch>
            <a:fillRect/>
          </a:stretch>
        </p:blipFill>
        <p:spPr bwMode="auto">
          <a:xfrm>
            <a:off x="285720" y="1714488"/>
            <a:ext cx="8501122" cy="4500594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0" y="5357826"/>
            <a:ext cx="350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Malatya’da yabancılar hariç toplam 769 036 kişi ikamet etmektedir.</a:t>
            </a:r>
            <a:endParaRPr lang="tr-TR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214282" y="1571612"/>
          <a:ext cx="892971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8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NÜFUS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0" y="557214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Türkiye’de 2015 yıl sonu itibari ile 1 331 146 Malatyalı vardır. 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7" name="4 Grafik"/>
          <p:cNvGraphicFramePr/>
          <p:nvPr/>
        </p:nvGraphicFramePr>
        <p:xfrm>
          <a:off x="0" y="1500174"/>
          <a:ext cx="892971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İl Koordinasyon\Resimler\göç\göç4.jpg"/>
          <p:cNvPicPr>
            <a:picLocks noChangeAspect="1" noChangeArrowheads="1"/>
          </p:cNvPicPr>
          <p:nvPr/>
        </p:nvPicPr>
        <p:blipFill>
          <a:blip r:embed="rId3">
            <a:lum bright="90000"/>
          </a:blip>
          <a:srcRect/>
          <a:stretch>
            <a:fillRect/>
          </a:stretch>
        </p:blipFill>
        <p:spPr bwMode="auto">
          <a:xfrm>
            <a:off x="0" y="1643051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29.6.2016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9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GÖÇ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0" y="5572140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Malatya 2015 yılında 31 368 kişi göç vermiştir.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10" name="2 Grafik"/>
          <p:cNvGraphicFramePr/>
          <p:nvPr/>
        </p:nvGraphicFramePr>
        <p:xfrm>
          <a:off x="0" y="157161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Öz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AB2328"/>
      </a:accent2>
      <a:accent3>
        <a:srgbClr val="FFFFFF"/>
      </a:accent3>
      <a:accent4>
        <a:srgbClr val="000000"/>
      </a:accent4>
      <a:accent5>
        <a:srgbClr val="DAEDEF"/>
      </a:accent5>
      <a:accent6>
        <a:srgbClr val="AB2328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4730</TotalTime>
  <Words>887</Words>
  <Application>Microsoft Office PowerPoint</Application>
  <PresentationFormat>Ekran Gösterisi (4:3)</PresentationFormat>
  <Paragraphs>439</Paragraphs>
  <Slides>49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Varsayılan Tasarım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tuik</dc:creator>
  <cp:lastModifiedBy>32978025006</cp:lastModifiedBy>
  <cp:revision>710</cp:revision>
  <dcterms:created xsi:type="dcterms:W3CDTF">2006-12-22T08:39:23Z</dcterms:created>
  <dcterms:modified xsi:type="dcterms:W3CDTF">2016-06-29T08:16:15Z</dcterms:modified>
</cp:coreProperties>
</file>